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48"/>
  </p:notesMasterIdLst>
  <p:handoutMasterIdLst>
    <p:handoutMasterId r:id="rId49"/>
  </p:handoutMasterIdLst>
  <p:sldIdLst>
    <p:sldId id="690" r:id="rId2"/>
    <p:sldId id="826" r:id="rId3"/>
    <p:sldId id="777" r:id="rId4"/>
    <p:sldId id="778" r:id="rId5"/>
    <p:sldId id="779" r:id="rId6"/>
    <p:sldId id="811" r:id="rId7"/>
    <p:sldId id="783" r:id="rId8"/>
    <p:sldId id="829" r:id="rId9"/>
    <p:sldId id="780" r:id="rId10"/>
    <p:sldId id="817" r:id="rId11"/>
    <p:sldId id="810" r:id="rId12"/>
    <p:sldId id="818" r:id="rId13"/>
    <p:sldId id="819" r:id="rId14"/>
    <p:sldId id="821" r:id="rId15"/>
    <p:sldId id="820" r:id="rId16"/>
    <p:sldId id="825" r:id="rId17"/>
    <p:sldId id="824" r:id="rId18"/>
    <p:sldId id="822" r:id="rId19"/>
    <p:sldId id="823" r:id="rId20"/>
    <p:sldId id="827" r:id="rId21"/>
    <p:sldId id="814" r:id="rId22"/>
    <p:sldId id="850" r:id="rId23"/>
    <p:sldId id="828" r:id="rId24"/>
    <p:sldId id="830" r:id="rId25"/>
    <p:sldId id="851" r:id="rId26"/>
    <p:sldId id="831" r:id="rId27"/>
    <p:sldId id="832" r:id="rId28"/>
    <p:sldId id="852" r:id="rId29"/>
    <p:sldId id="833" r:id="rId30"/>
    <p:sldId id="834" r:id="rId31"/>
    <p:sldId id="836" r:id="rId32"/>
    <p:sldId id="838" r:id="rId33"/>
    <p:sldId id="840" r:id="rId34"/>
    <p:sldId id="841" r:id="rId35"/>
    <p:sldId id="842" r:id="rId36"/>
    <p:sldId id="857" r:id="rId37"/>
    <p:sldId id="844" r:id="rId38"/>
    <p:sldId id="847" r:id="rId39"/>
    <p:sldId id="848" r:id="rId40"/>
    <p:sldId id="849" r:id="rId41"/>
    <p:sldId id="812" r:id="rId42"/>
    <p:sldId id="854" r:id="rId43"/>
    <p:sldId id="815" r:id="rId44"/>
    <p:sldId id="853" r:id="rId45"/>
    <p:sldId id="855" r:id="rId46"/>
    <p:sldId id="856" r:id="rId47"/>
  </p:sldIdLst>
  <p:sldSz cx="9906000" cy="6858000" type="A4"/>
  <p:notesSz cx="6642100" cy="9779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080">
          <p15:clr>
            <a:srgbClr val="A4A3A4"/>
          </p15:clr>
        </p15:guide>
        <p15:guide id="2" pos="209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B94"/>
    <a:srgbClr val="D0DAD0"/>
    <a:srgbClr val="00DFCA"/>
    <a:srgbClr val="000000"/>
    <a:srgbClr val="00FF00"/>
    <a:srgbClr val="FE9B03"/>
    <a:srgbClr val="000066"/>
    <a:srgbClr val="99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343"/>
    <p:restoredTop sz="95345" autoAdjust="0"/>
  </p:normalViewPr>
  <p:slideViewPr>
    <p:cSldViewPr>
      <p:cViewPr varScale="1">
        <p:scale>
          <a:sx n="65" d="100"/>
          <a:sy n="65" d="100"/>
        </p:scale>
        <p:origin x="-811" y="-77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80"/>
    </p:cViewPr>
  </p:sorterViewPr>
  <p:notesViewPr>
    <p:cSldViewPr>
      <p:cViewPr>
        <p:scale>
          <a:sx n="100" d="100"/>
          <a:sy n="100" d="100"/>
        </p:scale>
        <p:origin x="-1488" y="216"/>
      </p:cViewPr>
      <p:guideLst>
        <p:guide orient="horz" pos="3080"/>
        <p:guide pos="209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 descr="70%"/>
          <p:cNvSpPr>
            <a:spLocks noChangeArrowheads="1"/>
          </p:cNvSpPr>
          <p:nvPr/>
        </p:nvSpPr>
        <p:spPr bwMode="auto">
          <a:xfrm>
            <a:off x="3008313" y="9323388"/>
            <a:ext cx="623887" cy="23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7787" tIns="39687" rIns="77787" bIns="39687">
            <a:spAutoFit/>
          </a:bodyPr>
          <a:lstStyle/>
          <a:p>
            <a:pPr algn="ctr" defTabSz="774700" eaLnBrk="0" hangingPunct="0">
              <a:lnSpc>
                <a:spcPct val="90000"/>
              </a:lnSpc>
            </a:pPr>
            <a:r>
              <a:rPr lang="fr-FR" sz="1100">
                <a:latin typeface="Times New Roman" pitchFamily="18" charset="0"/>
              </a:rPr>
              <a:t>Page </a:t>
            </a:r>
            <a:fld id="{7412A36F-6B29-4BA6-87B8-358721F27547}" type="slidenum">
              <a:rPr lang="fr-FR" sz="1100">
                <a:latin typeface="Times New Roman" pitchFamily="18" charset="0"/>
              </a:rPr>
              <a:pPr algn="ctr" defTabSz="774700" eaLnBrk="0" hangingPunct="0">
                <a:lnSpc>
                  <a:spcPct val="90000"/>
                </a:lnSpc>
              </a:pPr>
              <a:t>‹N°›</a:t>
            </a:fld>
            <a:endParaRPr lang="fr-FR" sz="110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9544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 descr="70%"/>
          <p:cNvSpPr>
            <a:spLocks noChangeArrowheads="1"/>
          </p:cNvSpPr>
          <p:nvPr/>
        </p:nvSpPr>
        <p:spPr bwMode="auto">
          <a:xfrm>
            <a:off x="3008313" y="9323388"/>
            <a:ext cx="623887" cy="2301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77787" tIns="39687" rIns="77787" bIns="39687">
            <a:spAutoFit/>
          </a:bodyPr>
          <a:lstStyle/>
          <a:p>
            <a:pPr algn="ctr" defTabSz="774700" eaLnBrk="0" hangingPunct="0">
              <a:lnSpc>
                <a:spcPct val="90000"/>
              </a:lnSpc>
            </a:pPr>
            <a:r>
              <a:rPr lang="fr-FR" sz="1100">
                <a:latin typeface="Times New Roman" pitchFamily="18" charset="0"/>
              </a:rPr>
              <a:t>Page </a:t>
            </a:r>
            <a:fld id="{E6F99AFC-04E5-4CC0-8F85-696A3AA29099}" type="slidenum">
              <a:rPr lang="fr-FR" sz="1100">
                <a:latin typeface="Times New Roman" pitchFamily="18" charset="0"/>
              </a:rPr>
              <a:pPr algn="ctr" defTabSz="774700" eaLnBrk="0" hangingPunct="0">
                <a:lnSpc>
                  <a:spcPct val="90000"/>
                </a:lnSpc>
              </a:pPr>
              <a:t>‹N°›</a:t>
            </a:fld>
            <a:endParaRPr lang="fr-FR" sz="1100">
              <a:latin typeface="Times New Roman" pitchFamily="18" charset="0"/>
            </a:endParaRPr>
          </a:p>
        </p:txBody>
      </p:sp>
      <p:sp>
        <p:nvSpPr>
          <p:cNvPr id="2051" name="Rectangle 3" descr="70%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0588" y="4645025"/>
            <a:ext cx="4860925" cy="4400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82550" tIns="41275" rIns="82550" bIns="412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Body Text</a:t>
            </a:r>
          </a:p>
          <a:p>
            <a:pPr lvl="1"/>
            <a:r>
              <a:rPr lang="fr-FR" smtClean="0"/>
              <a:t>Second Level</a:t>
            </a:r>
          </a:p>
          <a:p>
            <a:pPr lvl="2"/>
            <a:r>
              <a:rPr lang="fr-FR" smtClean="0"/>
              <a:t>Third Level</a:t>
            </a:r>
          </a:p>
          <a:p>
            <a:pPr lvl="3"/>
            <a:r>
              <a:rPr lang="fr-FR" smtClean="0"/>
              <a:t>Fourth Level</a:t>
            </a:r>
          </a:p>
          <a:p>
            <a:pPr lvl="4"/>
            <a:r>
              <a:rPr lang="fr-FR" smtClean="0"/>
              <a:t>Fifth Level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44550" y="852488"/>
            <a:ext cx="4953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  <p:extLst>
      <p:ext uri="{BB962C8B-B14F-4D97-AF65-F5344CB8AC3E}">
        <p14:creationId xmlns:p14="http://schemas.microsoft.com/office/powerpoint/2010/main" val="1857008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14388" rtl="0" fontAlgn="base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7988" algn="l" defTabSz="814388" rtl="0" fontAlgn="base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14388" algn="l" defTabSz="814388" rtl="0" fontAlgn="base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22375" algn="l" defTabSz="814388" rtl="0" fontAlgn="base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28775" algn="l" defTabSz="814388" rtl="0" fontAlgn="base">
      <a:lnSpc>
        <a:spcPct val="90000"/>
      </a:lnSpc>
      <a:spcBef>
        <a:spcPct val="40000"/>
      </a:spcBef>
      <a:spcAft>
        <a:spcPct val="0"/>
      </a:spcAft>
      <a:defRPr sz="1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0643" name="Rectangle 3" descr="70%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/>
              <a:t>Renoir</a:t>
            </a:r>
          </a:p>
        </p:txBody>
      </p:sp>
    </p:spTree>
    <p:extLst>
      <p:ext uri="{BB962C8B-B14F-4D97-AF65-F5344CB8AC3E}">
        <p14:creationId xmlns:p14="http://schemas.microsoft.com/office/powerpoint/2010/main" val="4938063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635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44550" y="852488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63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4645025"/>
            <a:ext cx="48609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4574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 descr="நÓ㋈ᴝ卺䵭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04331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 descr="நÓ㋈ᴝ卺䵭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4516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 descr="நÓ㋈ᴝ卺䵭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r-FR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2697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045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44550" y="852488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404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4645025"/>
            <a:ext cx="48609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4009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5794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44550" y="852488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25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4645025"/>
            <a:ext cx="48609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546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0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844550" y="852488"/>
            <a:ext cx="4953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8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90588" y="4645025"/>
            <a:ext cx="4860925" cy="44005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1535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41442" name="Group 2"/>
          <p:cNvGrpSpPr>
            <a:grpSpLocks/>
          </p:cNvGrpSpPr>
          <p:nvPr/>
        </p:nvGrpSpPr>
        <p:grpSpPr bwMode="auto">
          <a:xfrm>
            <a:off x="0" y="2438400"/>
            <a:ext cx="9759950" cy="1052513"/>
            <a:chOff x="0" y="1536"/>
            <a:chExt cx="5675" cy="663"/>
          </a:xfrm>
        </p:grpSpPr>
        <p:grpSp>
          <p:nvGrpSpPr>
            <p:cNvPr id="1341443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341444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1341445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</p:grpSp>
        <p:grpSp>
          <p:nvGrpSpPr>
            <p:cNvPr id="134144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341447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  <p:sp>
            <p:nvSpPr>
              <p:cNvPr id="1341448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CH"/>
              </a:p>
            </p:txBody>
          </p:sp>
        </p:grpSp>
        <p:sp>
          <p:nvSpPr>
            <p:cNvPr id="1341449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1341450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1341451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  <p:sp>
        <p:nvSpPr>
          <p:cNvPr id="134145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73150" y="1676400"/>
            <a:ext cx="84201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34145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341454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107315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1341455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714750" y="6248400"/>
            <a:ext cx="31369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fr-FR"/>
          </a:p>
        </p:txBody>
      </p:sp>
      <p:sp>
        <p:nvSpPr>
          <p:cNvPr id="1341456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429500" y="6248400"/>
            <a:ext cx="206375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0500992B-927A-4EB2-BD3F-861B0D151B1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172CA-40B4-47E1-8D54-E3A5BB6352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7399338" y="333375"/>
            <a:ext cx="2301875" cy="597535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88950" y="333375"/>
            <a:ext cx="6757988" cy="597535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4B236F-BBD4-49DD-A02A-AD61062192A7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6188" y="333375"/>
            <a:ext cx="8443912" cy="669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88950" y="1628775"/>
            <a:ext cx="9212263" cy="4679950"/>
          </a:xfrm>
        </p:spPr>
        <p:txBody>
          <a:bodyPr/>
          <a:lstStyle/>
          <a:p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1258888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62400" y="635635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7629525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9BFCD129-2BD6-44A9-BBF7-3B1988120AE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re. Texte et image de la bibliothèq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6188" y="333375"/>
            <a:ext cx="8443912" cy="669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88950" y="1628775"/>
            <a:ext cx="4529138" cy="46799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'image de la bibliothèque 3"/>
          <p:cNvSpPr>
            <a:spLocks noGrp="1"/>
          </p:cNvSpPr>
          <p:nvPr>
            <p:ph type="clipArt" sz="half" idx="2"/>
          </p:nvPr>
        </p:nvSpPr>
        <p:spPr>
          <a:xfrm>
            <a:off x="5170488" y="1628775"/>
            <a:ext cx="4530725" cy="4679950"/>
          </a:xfrm>
        </p:spPr>
        <p:txBody>
          <a:bodyPr/>
          <a:lstStyle/>
          <a:p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258888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962400" y="635635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629525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2FD055CE-921E-48D8-8A7A-AE7B71B0792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246188" y="333375"/>
            <a:ext cx="8443912" cy="6699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88950" y="1628775"/>
            <a:ext cx="4529138" cy="46799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70488" y="1628775"/>
            <a:ext cx="4530725" cy="467995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1258888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962400" y="6356350"/>
            <a:ext cx="3136900" cy="45720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7629525" y="6356350"/>
            <a:ext cx="2063750" cy="457200"/>
          </a:xfrm>
        </p:spPr>
        <p:txBody>
          <a:bodyPr/>
          <a:lstStyle>
            <a:lvl1pPr>
              <a:defRPr/>
            </a:lvl1pPr>
          </a:lstStyle>
          <a:p>
            <a:fld id="{F8718259-1AAE-41E1-AA0D-9F4F97BF649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506C48-E5B9-407A-906F-962C492273D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FE99E4-CAD4-4C3D-8F63-5E2AB61A638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88950" y="1628775"/>
            <a:ext cx="4529138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170488" y="1628775"/>
            <a:ext cx="4530725" cy="4679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48C2EC-503F-4690-AEC3-16FF998D5E8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73840F-7960-456C-9451-C6087F501CF4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2A972F-73C0-42DE-8E4E-F73C74D7074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5159E-9E66-473C-8C44-98F13AF8D2A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6CA4C-CA8B-4BD3-B100-081A78E968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CH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D83609-D70D-4D17-B6C5-3F0208D8EDA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0418" name="Rectangle 2"/>
          <p:cNvSpPr>
            <a:spLocks noChangeArrowheads="1"/>
          </p:cNvSpPr>
          <p:nvPr/>
        </p:nvSpPr>
        <p:spPr bwMode="ltGray">
          <a:xfrm>
            <a:off x="452438" y="519113"/>
            <a:ext cx="474662" cy="38100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19" name="Rectangle 3"/>
          <p:cNvSpPr>
            <a:spLocks noChangeArrowheads="1"/>
          </p:cNvSpPr>
          <p:nvPr/>
        </p:nvSpPr>
        <p:spPr bwMode="ltGray">
          <a:xfrm>
            <a:off x="866775" y="519113"/>
            <a:ext cx="355600" cy="381000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0" name="Rectangle 4"/>
          <p:cNvSpPr>
            <a:spLocks noChangeArrowheads="1"/>
          </p:cNvSpPr>
          <p:nvPr/>
        </p:nvSpPr>
        <p:spPr bwMode="ltGray">
          <a:xfrm>
            <a:off x="585788" y="941388"/>
            <a:ext cx="458787" cy="381000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1" name="Rectangle 5"/>
          <p:cNvSpPr>
            <a:spLocks noChangeArrowheads="1"/>
          </p:cNvSpPr>
          <p:nvPr/>
        </p:nvSpPr>
        <p:spPr bwMode="ltGray">
          <a:xfrm>
            <a:off x="987425" y="941388"/>
            <a:ext cx="398463" cy="3810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2" name="Rectangle 6"/>
          <p:cNvSpPr>
            <a:spLocks noChangeArrowheads="1"/>
          </p:cNvSpPr>
          <p:nvPr/>
        </p:nvSpPr>
        <p:spPr bwMode="ltGray">
          <a:xfrm>
            <a:off x="138113" y="857250"/>
            <a:ext cx="606425" cy="33972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3" name="Rectangle 7"/>
          <p:cNvSpPr>
            <a:spLocks noChangeArrowheads="1"/>
          </p:cNvSpPr>
          <p:nvPr/>
        </p:nvSpPr>
        <p:spPr bwMode="gray">
          <a:xfrm>
            <a:off x="825500" y="525463"/>
            <a:ext cx="34925" cy="84455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4" name="Rectangle 8"/>
          <p:cNvSpPr>
            <a:spLocks noChangeArrowheads="1"/>
          </p:cNvSpPr>
          <p:nvPr/>
        </p:nvSpPr>
        <p:spPr bwMode="gray">
          <a:xfrm>
            <a:off x="479425" y="1069975"/>
            <a:ext cx="8912225" cy="698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kumimoji="1" lang="fr-FR" sz="2400">
              <a:latin typeface="Tahoma" pitchFamily="34" charset="0"/>
            </a:endParaRPr>
          </a:p>
        </p:txBody>
      </p:sp>
      <p:sp>
        <p:nvSpPr>
          <p:cNvPr id="134042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246188" y="333375"/>
            <a:ext cx="8443912" cy="66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et modifiez le titre</a:t>
            </a:r>
          </a:p>
        </p:txBody>
      </p:sp>
      <p:sp>
        <p:nvSpPr>
          <p:cNvPr id="134042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88950" y="1628775"/>
            <a:ext cx="9212263" cy="4679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34042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258888" y="635635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34042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62400" y="635635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fr-FR"/>
          </a:p>
        </p:txBody>
      </p:sp>
      <p:sp>
        <p:nvSpPr>
          <p:cNvPr id="134042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29525" y="635635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2C3599DF-9F3E-42BC-8122-B8D3DEE8802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 descr="70%"/>
          <p:cNvSpPr>
            <a:spLocks noGrp="1" noChangeArrowheads="1"/>
          </p:cNvSpPr>
          <p:nvPr>
            <p:ph type="ctrTitle"/>
          </p:nvPr>
        </p:nvSpPr>
        <p:spPr>
          <a:xfrm>
            <a:off x="488504" y="2276872"/>
            <a:ext cx="8382000" cy="762000"/>
          </a:xfrm>
        </p:spPr>
        <p:txBody>
          <a:bodyPr/>
          <a:lstStyle/>
          <a:p>
            <a:pPr algn="ctr"/>
            <a:r>
              <a:rPr lang="fr-FR" sz="5400" dirty="0" smtClean="0"/>
              <a:t>Syndrome de </a:t>
            </a:r>
            <a:r>
              <a:rPr lang="fr-FR" sz="5400" dirty="0" err="1" smtClean="0"/>
              <a:t>Sj</a:t>
            </a:r>
            <a:r>
              <a:rPr lang="fr-CH" sz="5400" dirty="0" err="1" smtClean="0"/>
              <a:t>ögren</a:t>
            </a:r>
            <a:endParaRPr lang="fr-FR" sz="5400" dirty="0"/>
          </a:p>
        </p:txBody>
      </p:sp>
      <p:sp>
        <p:nvSpPr>
          <p:cNvPr id="9" name="Rectangle 2" descr="70%"/>
          <p:cNvSpPr txBox="1">
            <a:spLocks noChangeArrowheads="1"/>
          </p:cNvSpPr>
          <p:nvPr/>
        </p:nvSpPr>
        <p:spPr bwMode="auto">
          <a:xfrm>
            <a:off x="1467544" y="3717032"/>
            <a:ext cx="838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ahoma" pitchFamily="34" charset="0"/>
              </a:defRPr>
            </a:lvl9pPr>
          </a:lstStyle>
          <a:p>
            <a:pPr algn="ctr"/>
            <a:r>
              <a:rPr lang="fr-CH" sz="5400" kern="0" smtClean="0"/>
              <a:t>Traitement en 2016</a:t>
            </a:r>
            <a:endParaRPr lang="fr-FR" sz="5400" kern="0" dirty="0"/>
          </a:p>
        </p:txBody>
      </p:sp>
      <p:sp>
        <p:nvSpPr>
          <p:cNvPr id="10" name="Text Box 10" descr="70%"/>
          <p:cNvSpPr txBox="1">
            <a:spLocks noChangeArrowheads="1"/>
          </p:cNvSpPr>
          <p:nvPr/>
        </p:nvSpPr>
        <p:spPr bwMode="auto">
          <a:xfrm>
            <a:off x="3338339" y="6457890"/>
            <a:ext cx="2406749" cy="40011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000" dirty="0">
                <a:solidFill>
                  <a:schemeClr val="tx2"/>
                </a:solidFill>
              </a:rPr>
              <a:t>PA Guerne, </a:t>
            </a:r>
            <a:r>
              <a:rPr lang="fr-FR" sz="2000" dirty="0" smtClean="0">
                <a:solidFill>
                  <a:schemeClr val="tx2"/>
                </a:solidFill>
              </a:rPr>
              <a:t>4.2016</a:t>
            </a:r>
            <a:endParaRPr lang="fr-FR" dirty="0">
              <a:solidFill>
                <a:schemeClr val="tx2"/>
              </a:solidFill>
            </a:endParaRPr>
          </a:p>
        </p:txBody>
      </p:sp>
      <p:pic>
        <p:nvPicPr>
          <p:cNvPr id="11" name="Picture 11"/>
          <p:cNvPicPr>
            <a:picLocks noChangeAspect="1" noChangeArrowheads="1"/>
          </p:cNvPicPr>
          <p:nvPr/>
        </p:nvPicPr>
        <p:blipFill rotWithShape="1">
          <a:blip r:embed="rId3" cstate="print"/>
          <a:srcRect b="6098"/>
          <a:stretch/>
        </p:blipFill>
        <p:spPr bwMode="auto">
          <a:xfrm>
            <a:off x="8394700" y="6198171"/>
            <a:ext cx="1511300" cy="68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Image 1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17096" y="6287258"/>
            <a:ext cx="2357437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Diagnostic !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28804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Diagnostic différentiel du syndrome sec</a:t>
            </a:r>
          </a:p>
        </p:txBody>
      </p:sp>
      <p:sp>
        <p:nvSpPr>
          <p:cNvPr id="43010" name="Espace réservé du contenu 2"/>
          <p:cNvSpPr>
            <a:spLocks noGrp="1"/>
          </p:cNvSpPr>
          <p:nvPr>
            <p:ph idx="1"/>
          </p:nvPr>
        </p:nvSpPr>
        <p:spPr>
          <a:xfrm>
            <a:off x="488950" y="1371600"/>
            <a:ext cx="9212263" cy="5486400"/>
          </a:xfrm>
        </p:spPr>
        <p:txBody>
          <a:bodyPr numCol="2"/>
          <a:lstStyle/>
          <a:p>
            <a:pPr>
              <a:defRPr/>
            </a:pPr>
            <a:r>
              <a:rPr lang="fr-FR" sz="2000" dirty="0" smtClean="0"/>
              <a:t>Syndrome de </a:t>
            </a:r>
            <a:r>
              <a:rPr lang="fr-FR" sz="2000" dirty="0" err="1" smtClean="0"/>
              <a:t>Sj</a:t>
            </a:r>
            <a:r>
              <a:rPr lang="fr-CH" sz="2000" dirty="0" err="1" smtClean="0"/>
              <a:t>ögren</a:t>
            </a:r>
            <a:endParaRPr lang="fr-CH" sz="2000" dirty="0" smtClean="0"/>
          </a:p>
          <a:p>
            <a:pPr>
              <a:defRPr/>
            </a:pPr>
            <a:r>
              <a:rPr lang="fr-FR" sz="2000" dirty="0" smtClean="0"/>
              <a:t>Sarcoïdose</a:t>
            </a:r>
          </a:p>
          <a:p>
            <a:pPr>
              <a:defRPr/>
            </a:pPr>
            <a:r>
              <a:rPr lang="fr-FR" sz="2000" dirty="0" smtClean="0"/>
              <a:t>Amyloïdose Ire et IIre</a:t>
            </a:r>
          </a:p>
          <a:p>
            <a:pPr>
              <a:defRPr/>
            </a:pPr>
            <a:r>
              <a:rPr lang="fr-FR" sz="2000" dirty="0" smtClean="0"/>
              <a:t>Hémochromatose</a:t>
            </a:r>
          </a:p>
          <a:p>
            <a:pPr>
              <a:defRPr/>
            </a:pPr>
            <a:r>
              <a:rPr lang="fr-FR" sz="2000" dirty="0" smtClean="0"/>
              <a:t>Déshydratation</a:t>
            </a:r>
          </a:p>
          <a:p>
            <a:pPr>
              <a:defRPr/>
            </a:pPr>
            <a:r>
              <a:rPr lang="fr-FR" sz="2000" dirty="0" smtClean="0"/>
              <a:t>Diabète non contrôlé</a:t>
            </a:r>
          </a:p>
          <a:p>
            <a:pPr>
              <a:defRPr/>
            </a:pPr>
            <a:r>
              <a:rPr lang="fr-FR" sz="2000" dirty="0" err="1" smtClean="0"/>
              <a:t>Stress, anxiété</a:t>
            </a:r>
          </a:p>
          <a:p>
            <a:pPr>
              <a:defRPr/>
            </a:pPr>
            <a:r>
              <a:rPr lang="fr-FR" sz="2000" dirty="0" smtClean="0"/>
              <a:t>Médicaments</a:t>
            </a:r>
          </a:p>
          <a:p>
            <a:pPr lvl="1">
              <a:defRPr/>
            </a:pPr>
            <a:r>
              <a:rPr lang="fr-FR" sz="2000" dirty="0" smtClean="0"/>
              <a:t>Neuroleptiques, antidépresseurs</a:t>
            </a:r>
          </a:p>
          <a:p>
            <a:pPr lvl="1">
              <a:defRPr/>
            </a:pPr>
            <a:r>
              <a:rPr lang="fr-FR" sz="2000" dirty="0" smtClean="0"/>
              <a:t>Antiparkinsoniens anticholinergiques</a:t>
            </a:r>
          </a:p>
          <a:p>
            <a:pPr lvl="1">
              <a:defRPr/>
            </a:pPr>
            <a:r>
              <a:rPr lang="fr-FR" sz="2000" dirty="0" smtClean="0"/>
              <a:t>Antihypertenseurs </a:t>
            </a:r>
          </a:p>
          <a:p>
            <a:pPr lvl="2">
              <a:defRPr/>
            </a:pPr>
            <a:r>
              <a:rPr lang="fr-FR" sz="1600" dirty="0" err="1" smtClean="0"/>
              <a:t>clonidine</a:t>
            </a:r>
            <a:r>
              <a:rPr lang="fr-FR" sz="1600" dirty="0" smtClean="0"/>
              <a:t>, bêtabloqueurs, diurétiques)</a:t>
            </a:r>
          </a:p>
          <a:p>
            <a:pPr lvl="1">
              <a:defRPr/>
            </a:pPr>
            <a:r>
              <a:rPr lang="fr-FR" sz="2000" dirty="0" smtClean="0"/>
              <a:t>Antihistaminiques</a:t>
            </a:r>
          </a:p>
          <a:p>
            <a:pPr>
              <a:defRPr/>
            </a:pPr>
            <a:r>
              <a:rPr lang="fr-FR" sz="2000" dirty="0" smtClean="0"/>
              <a:t>Inf. virales</a:t>
            </a:r>
          </a:p>
          <a:p>
            <a:pPr lvl="1">
              <a:defRPr/>
            </a:pPr>
            <a:r>
              <a:rPr lang="fr-FR" sz="2000" dirty="0" smtClean="0"/>
              <a:t>Infection HTLV-1</a:t>
            </a:r>
          </a:p>
          <a:p>
            <a:pPr lvl="1">
              <a:defRPr/>
            </a:pPr>
            <a:r>
              <a:rPr lang="fr-FR" sz="2000" dirty="0" smtClean="0"/>
              <a:t>Infection HCV</a:t>
            </a:r>
          </a:p>
          <a:p>
            <a:pPr lvl="1">
              <a:defRPr/>
            </a:pPr>
            <a:r>
              <a:rPr lang="fr-FR" sz="2000" dirty="0" smtClean="0"/>
              <a:t>infection HIV</a:t>
            </a:r>
          </a:p>
          <a:p>
            <a:pPr lvl="1">
              <a:defRPr/>
            </a:pPr>
            <a:r>
              <a:rPr lang="fr-FR" sz="2000" dirty="0" smtClean="0"/>
              <a:t>Oreillons</a:t>
            </a:r>
          </a:p>
          <a:p>
            <a:pPr>
              <a:defRPr/>
            </a:pPr>
            <a:r>
              <a:rPr lang="fr-FR" sz="2000" dirty="0" smtClean="0"/>
              <a:t>Vieillissement</a:t>
            </a:r>
          </a:p>
          <a:p>
            <a:pPr>
              <a:defRPr/>
            </a:pPr>
            <a:r>
              <a:rPr lang="fr-FR" sz="2000" dirty="0" smtClean="0"/>
              <a:t>Traumatismes ou chirurgie tête et cou</a:t>
            </a:r>
          </a:p>
          <a:p>
            <a:pPr>
              <a:defRPr/>
            </a:pPr>
            <a:r>
              <a:rPr lang="fr-FR" sz="2000" dirty="0" smtClean="0"/>
              <a:t>Irradiations</a:t>
            </a:r>
          </a:p>
          <a:p>
            <a:pPr>
              <a:defRPr/>
            </a:pPr>
            <a:r>
              <a:rPr lang="fr-FR" sz="2000" dirty="0" smtClean="0"/>
              <a:t>Agénésie ou dysgénésies glandulaires</a:t>
            </a:r>
          </a:p>
        </p:txBody>
      </p:sp>
    </p:spTree>
    <p:extLst>
      <p:ext uri="{BB962C8B-B14F-4D97-AF65-F5344CB8AC3E}">
        <p14:creationId xmlns:p14="http://schemas.microsoft.com/office/powerpoint/2010/main" val="202919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Diagnostic !</a:t>
            </a:r>
          </a:p>
          <a:p>
            <a:r>
              <a:rPr lang="fr-FR" dirty="0" smtClean="0"/>
              <a:t>Sévérité !</a:t>
            </a:r>
          </a:p>
          <a:p>
            <a:r>
              <a:rPr lang="fr-FR" dirty="0" smtClean="0"/>
              <a:t>Type d’atteinte !</a:t>
            </a:r>
          </a:p>
          <a:p>
            <a:r>
              <a:rPr lang="fr-FR" dirty="0" smtClean="0"/>
              <a:t>Attentes et craintes du patient</a:t>
            </a:r>
          </a:p>
          <a:p>
            <a:r>
              <a:rPr lang="fr-FR" dirty="0" smtClean="0"/>
              <a:t>Tolérance du patient aux médicaments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2167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Diagnostic !</a:t>
            </a:r>
          </a:p>
          <a:p>
            <a:r>
              <a:rPr lang="fr-FR" dirty="0" smtClean="0"/>
              <a:t>Sévérité !</a:t>
            </a:r>
          </a:p>
          <a:p>
            <a:r>
              <a:rPr lang="fr-FR" dirty="0" smtClean="0"/>
              <a:t>Type d’atteinte !</a:t>
            </a:r>
          </a:p>
          <a:p>
            <a:r>
              <a:rPr lang="fr-FR" dirty="0" smtClean="0"/>
              <a:t>Attentes et craintes du patient</a:t>
            </a:r>
          </a:p>
          <a:p>
            <a:r>
              <a:rPr lang="fr-FR" dirty="0" smtClean="0"/>
              <a:t>Tolérance du patient aux médicaments</a:t>
            </a:r>
          </a:p>
          <a:p>
            <a:r>
              <a:rPr lang="fr-FR" dirty="0" smtClean="0"/>
              <a:t>Médecin</a:t>
            </a:r>
          </a:p>
          <a:p>
            <a:pPr lvl="1"/>
            <a:r>
              <a:rPr lang="fr-FR" dirty="0" smtClean="0"/>
              <a:t>Compétences</a:t>
            </a:r>
          </a:p>
          <a:p>
            <a:pPr lvl="1"/>
            <a:r>
              <a:rPr lang="fr-FR" dirty="0" smtClean="0"/>
              <a:t>Tempérament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33116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du syndrome sec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Bouche</a:t>
            </a:r>
          </a:p>
          <a:p>
            <a:r>
              <a:rPr lang="fr-FR" dirty="0" smtClean="0"/>
              <a:t>Yeux</a:t>
            </a:r>
          </a:p>
          <a:p>
            <a:r>
              <a:rPr lang="fr-FR" dirty="0" smtClean="0"/>
              <a:t>Peau</a:t>
            </a:r>
          </a:p>
          <a:p>
            <a:r>
              <a:rPr lang="fr-FR" dirty="0" smtClean="0"/>
              <a:t>Organes génitaux</a:t>
            </a:r>
          </a:p>
          <a:p>
            <a:r>
              <a:rPr lang="fr-FR" dirty="0" smtClean="0"/>
              <a:t>Arbre bronchique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43342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 ?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1" y="1412776"/>
            <a:ext cx="7200354" cy="4679950"/>
          </a:xfrm>
        </p:spPr>
        <p:txBody>
          <a:bodyPr/>
          <a:lstStyle/>
          <a:p>
            <a:pPr marL="0" indent="0">
              <a:buNone/>
            </a:pPr>
            <a:endParaRPr lang="fr-FR" sz="2800" dirty="0"/>
          </a:p>
        </p:txBody>
      </p:sp>
      <p:pic>
        <p:nvPicPr>
          <p:cNvPr id="4" name="Picture 4" descr="Sjogren syndrome - mouth"/>
          <p:cNvPicPr>
            <a:picLocks noChangeAspect="1" noChangeArrowheads="1"/>
          </p:cNvPicPr>
          <p:nvPr/>
        </p:nvPicPr>
        <p:blipFill>
          <a:blip r:embed="rId2" cstate="print"/>
          <a:srcRect b="67284"/>
          <a:stretch>
            <a:fillRect/>
          </a:stretch>
        </p:blipFill>
        <p:spPr bwMode="auto">
          <a:xfrm>
            <a:off x="6635731" y="987240"/>
            <a:ext cx="3141805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530097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1" y="1412776"/>
            <a:ext cx="7200354" cy="4679950"/>
          </a:xfrm>
        </p:spPr>
        <p:txBody>
          <a:bodyPr/>
          <a:lstStyle/>
          <a:p>
            <a:pPr marL="0" indent="0">
              <a:buNone/>
            </a:pPr>
            <a:r>
              <a:rPr lang="fr-FR" sz="2800" u="sng" dirty="0" smtClean="0"/>
              <a:t>Important pour le confort et la santé dentaire</a:t>
            </a:r>
          </a:p>
        </p:txBody>
      </p:sp>
      <p:pic>
        <p:nvPicPr>
          <p:cNvPr id="4" name="Picture 4" descr="Sjogren syndrome - mouth"/>
          <p:cNvPicPr>
            <a:picLocks noChangeAspect="1" noChangeArrowheads="1"/>
          </p:cNvPicPr>
          <p:nvPr/>
        </p:nvPicPr>
        <p:blipFill>
          <a:blip r:embed="rId2" cstate="print"/>
          <a:srcRect b="67284"/>
          <a:stretch>
            <a:fillRect/>
          </a:stretch>
        </p:blipFill>
        <p:spPr bwMode="auto">
          <a:xfrm>
            <a:off x="6635731" y="987240"/>
            <a:ext cx="3141805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180862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1" y="1412776"/>
            <a:ext cx="7200354" cy="4679950"/>
          </a:xfrm>
        </p:spPr>
        <p:txBody>
          <a:bodyPr/>
          <a:lstStyle/>
          <a:p>
            <a:pPr marL="0" indent="0">
              <a:buNone/>
            </a:pPr>
            <a:r>
              <a:rPr lang="fr-FR" sz="2800" u="sng" dirty="0" smtClean="0"/>
              <a:t>Important pour le confort et la santé dentaire</a:t>
            </a:r>
          </a:p>
          <a:p>
            <a:r>
              <a:rPr lang="fr-FR" sz="2800" dirty="0" smtClean="0"/>
              <a:t>Bonne hydratation</a:t>
            </a:r>
          </a:p>
          <a:p>
            <a:r>
              <a:rPr lang="fr-FR" sz="2800" dirty="0"/>
              <a:t>Boire régulièrement de l'eau ou des liquides sans sucre </a:t>
            </a:r>
          </a:p>
          <a:p>
            <a:r>
              <a:rPr lang="fr-FR" sz="2800" dirty="0" smtClean="0"/>
              <a:t>Éviter les sucres, les boissons gazeuses, les jus et les « eaux » avec additifs </a:t>
            </a:r>
          </a:p>
          <a:p>
            <a:r>
              <a:rPr lang="fr-FR" sz="2800" dirty="0" smtClean="0"/>
              <a:t>Stimulants salivaires sans sucre</a:t>
            </a:r>
          </a:p>
          <a:p>
            <a:r>
              <a:rPr lang="fr-FR" sz="2800" dirty="0" smtClean="0"/>
              <a:t>Éviter les médicaments qui peuvent aggraver la sécheresse</a:t>
            </a:r>
          </a:p>
          <a:p>
            <a:r>
              <a:rPr lang="fr-FR" sz="2800" dirty="0" smtClean="0"/>
              <a:t>Humidificateurs</a:t>
            </a:r>
            <a:endParaRPr lang="fr-FR" sz="2800" dirty="0"/>
          </a:p>
        </p:txBody>
      </p:sp>
      <p:pic>
        <p:nvPicPr>
          <p:cNvPr id="4" name="Picture 4" descr="Sjogren syndrome - mouth"/>
          <p:cNvPicPr>
            <a:picLocks noChangeAspect="1" noChangeArrowheads="1"/>
          </p:cNvPicPr>
          <p:nvPr/>
        </p:nvPicPr>
        <p:blipFill>
          <a:blip r:embed="rId2" cstate="print"/>
          <a:srcRect b="67284"/>
          <a:stretch>
            <a:fillRect/>
          </a:stretch>
        </p:blipFill>
        <p:spPr bwMode="auto">
          <a:xfrm>
            <a:off x="6635731" y="987240"/>
            <a:ext cx="3141805" cy="200026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8768744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412776"/>
            <a:ext cx="9212263" cy="4679950"/>
          </a:xfrm>
        </p:spPr>
        <p:txBody>
          <a:bodyPr/>
          <a:lstStyle/>
          <a:p>
            <a:pPr marL="0" indent="0">
              <a:buNone/>
            </a:pPr>
            <a:r>
              <a:rPr lang="fr-FR" sz="2800" u="sng" dirty="0" smtClean="0"/>
              <a:t>Important pour le confort et la santé dentaire</a:t>
            </a:r>
          </a:p>
          <a:p>
            <a:r>
              <a:rPr lang="fr-FR" sz="2400" dirty="0" smtClean="0"/>
              <a:t>Soins </a:t>
            </a:r>
            <a:r>
              <a:rPr lang="fr-FR" sz="2400" dirty="0"/>
              <a:t>dentaires préventifs et être pris en charge par un hygiéniste dentaire et le dentiste avec une expérience dans les soins de la bouche sèche chaque fois que possible. </a:t>
            </a:r>
            <a:endParaRPr lang="fr-FR" sz="2400" dirty="0" smtClean="0"/>
          </a:p>
          <a:p>
            <a:r>
              <a:rPr lang="fr-FR" sz="2400" dirty="0" smtClean="0"/>
              <a:t>Utilisation </a:t>
            </a:r>
            <a:r>
              <a:rPr lang="fr-FR" sz="2400" dirty="0"/>
              <a:t>de la soie dentaire après les </a:t>
            </a:r>
            <a:r>
              <a:rPr lang="fr-FR" sz="2400" dirty="0" smtClean="0"/>
              <a:t>repas</a:t>
            </a:r>
          </a:p>
          <a:p>
            <a:r>
              <a:rPr lang="fr-FR" sz="2400" dirty="0" smtClean="0"/>
              <a:t>Fluor (dentifrice </a:t>
            </a:r>
            <a:r>
              <a:rPr lang="fr-FR" sz="2400" dirty="0"/>
              <a:t>ou </a:t>
            </a:r>
            <a:r>
              <a:rPr lang="fr-FR" sz="2400" dirty="0" smtClean="0"/>
              <a:t>rince-bouche) </a:t>
            </a:r>
          </a:p>
          <a:p>
            <a:r>
              <a:rPr lang="fr-FR" sz="2400" dirty="0"/>
              <a:t>U</a:t>
            </a:r>
            <a:r>
              <a:rPr lang="fr-FR" sz="2400" dirty="0" smtClean="0"/>
              <a:t>tilisation </a:t>
            </a:r>
            <a:r>
              <a:rPr lang="fr-FR" sz="2400" dirty="0"/>
              <a:t>de dentifrices spécialement conçu pour la bouche sèche. </a:t>
            </a:r>
            <a:r>
              <a:rPr lang="fr-FR" sz="2800" dirty="0"/>
              <a:t/>
            </a:r>
            <a:br>
              <a:rPr lang="fr-FR" sz="2800" dirty="0"/>
            </a:b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7824801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412776"/>
            <a:ext cx="9212263" cy="4679950"/>
          </a:xfrm>
        </p:spPr>
        <p:txBody>
          <a:bodyPr/>
          <a:lstStyle/>
          <a:p>
            <a:r>
              <a:rPr lang="fr-FR" sz="2400" dirty="0" smtClean="0"/>
              <a:t>Salive artificielle (</a:t>
            </a:r>
            <a:r>
              <a:rPr lang="fr-FR" sz="2400" dirty="0" err="1" smtClean="0"/>
              <a:t>glandosane</a:t>
            </a:r>
            <a:r>
              <a:rPr lang="fr-FR" sz="2400" dirty="0" smtClean="0"/>
              <a:t>) </a:t>
            </a:r>
            <a:r>
              <a:rPr lang="fr-FR" sz="2400" dirty="0"/>
              <a:t>pour le soulagement temporaire des </a:t>
            </a:r>
            <a:r>
              <a:rPr lang="fr-FR" sz="2400" dirty="0" smtClean="0"/>
              <a:t>symptômes</a:t>
            </a:r>
            <a:endParaRPr lang="fr-FR" sz="2000" dirty="0" smtClean="0"/>
          </a:p>
          <a:p>
            <a:r>
              <a:rPr lang="fr-FR" sz="2400" dirty="0" smtClean="0"/>
              <a:t>Stimulants systémiques</a:t>
            </a:r>
          </a:p>
          <a:p>
            <a:pPr lvl="1"/>
            <a:r>
              <a:rPr lang="fr-FR" sz="2000" dirty="0" smtClean="0"/>
              <a:t>Pilocarpine (</a:t>
            </a:r>
            <a:r>
              <a:rPr lang="fr-FR" sz="2000" dirty="0" err="1" smtClean="0"/>
              <a:t>salagen</a:t>
            </a:r>
            <a:r>
              <a:rPr lang="fr-FR" sz="2000" dirty="0" smtClean="0"/>
              <a:t>) 5 </a:t>
            </a:r>
            <a:r>
              <a:rPr lang="fr-FR" sz="2000" dirty="0"/>
              <a:t>mg par voie orale, quatre fois / jour </a:t>
            </a:r>
            <a:endParaRPr lang="fr-FR" sz="2000" dirty="0" smtClean="0"/>
          </a:p>
          <a:p>
            <a:pPr lvl="1"/>
            <a:r>
              <a:rPr lang="fr-FR" sz="2000" dirty="0" err="1" smtClean="0"/>
              <a:t>Céviméline</a:t>
            </a:r>
            <a:endParaRPr lang="fr-FR" sz="2000" dirty="0" smtClean="0"/>
          </a:p>
          <a:p>
            <a:pPr lvl="1"/>
            <a:r>
              <a:rPr lang="fr-FR" sz="2000" dirty="0" err="1" smtClean="0"/>
              <a:t>Sulfarlem</a:t>
            </a:r>
            <a:endParaRPr lang="fr-FR" sz="2000" dirty="0"/>
          </a:p>
          <a:p>
            <a:r>
              <a:rPr lang="fr-FR" sz="2400" dirty="0"/>
              <a:t>Reconnaissance et traitement des candidoses orales (douleurs, sensations de brûlure, hypersensibilité, lésions blanches des </a:t>
            </a:r>
            <a:r>
              <a:rPr lang="fr-FR" sz="2400" dirty="0" smtClean="0"/>
              <a:t>muqueuses).</a:t>
            </a:r>
          </a:p>
          <a:p>
            <a:r>
              <a:rPr lang="fr-FR" sz="2400" dirty="0" smtClean="0"/>
              <a:t>Immunosuppresseurs systémiques ?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076320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GOUGEROT - </a:t>
            </a:r>
            <a:r>
              <a:rPr lang="fr-FR" cap="all" dirty="0" smtClean="0"/>
              <a:t>Sjögren</a:t>
            </a:r>
            <a:endParaRPr lang="fr-FR" cap="all" dirty="0"/>
          </a:p>
        </p:txBody>
      </p:sp>
      <p:pic>
        <p:nvPicPr>
          <p:cNvPr id="22530" name="Espace réservé du contenu 3" descr="Henrik Sjögren.jpg"/>
          <p:cNvPicPr>
            <a:picLocks noGrp="1" noChangeAspect="1"/>
          </p:cNvPicPr>
          <p:nvPr>
            <p:ph idx="1"/>
          </p:nvPr>
        </p:nvPicPr>
        <p:blipFill>
          <a:blip r:embed="rId2"/>
          <a:srcRect l="-37628" r="-37628"/>
          <a:stretch>
            <a:fillRect/>
          </a:stretch>
        </p:blipFill>
        <p:spPr>
          <a:xfrm>
            <a:off x="3810000" y="1639888"/>
            <a:ext cx="6450013" cy="3276600"/>
          </a:xfrm>
        </p:spPr>
      </p:pic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1147763" y="5410200"/>
            <a:ext cx="250909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dirty="0"/>
              <a:t>Henri GOUGEROT</a:t>
            </a:r>
          </a:p>
          <a:p>
            <a:r>
              <a:rPr lang="fr-FR" dirty="0"/>
              <a:t>Dermatologue français (1881 - 1955)</a:t>
            </a: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5181600" y="4916488"/>
            <a:ext cx="4953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/>
              <a:t>Henrik Samuel Conrad SJÖGREN Ophtalmologiste suédois (1899 – 1986)</a:t>
            </a:r>
          </a:p>
        </p:txBody>
      </p:sp>
      <p:pic>
        <p:nvPicPr>
          <p:cNvPr id="22533" name="Image 6" descr="Gougerot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600200"/>
            <a:ext cx="2286000" cy="3840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881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Traitement de la sécheresse Buccale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412776"/>
            <a:ext cx="9212263" cy="4679950"/>
          </a:xfrm>
        </p:spPr>
        <p:txBody>
          <a:bodyPr/>
          <a:lstStyle/>
          <a:p>
            <a:r>
              <a:rPr lang="fr-FR" sz="2400" dirty="0" smtClean="0"/>
              <a:t>Salive artificielle (</a:t>
            </a:r>
            <a:r>
              <a:rPr lang="fr-FR" sz="2400" dirty="0" err="1" smtClean="0"/>
              <a:t>glandosane</a:t>
            </a:r>
            <a:r>
              <a:rPr lang="fr-FR" sz="2400" dirty="0" smtClean="0"/>
              <a:t>) </a:t>
            </a:r>
            <a:r>
              <a:rPr lang="fr-FR" sz="2400" dirty="0"/>
              <a:t>pour le soulagement temporaire des </a:t>
            </a:r>
            <a:r>
              <a:rPr lang="fr-FR" sz="2400" dirty="0" smtClean="0"/>
              <a:t>symptômes</a:t>
            </a:r>
            <a:endParaRPr lang="fr-FR" sz="2000" dirty="0" smtClean="0"/>
          </a:p>
          <a:p>
            <a:r>
              <a:rPr lang="fr-FR" sz="2400" dirty="0" smtClean="0"/>
              <a:t>Stimulants systémiques</a:t>
            </a:r>
          </a:p>
          <a:p>
            <a:pPr lvl="1"/>
            <a:r>
              <a:rPr lang="fr-FR" sz="2000" dirty="0" smtClean="0"/>
              <a:t>Pilocarpine (</a:t>
            </a:r>
            <a:r>
              <a:rPr lang="fr-FR" sz="2000" dirty="0" err="1" smtClean="0"/>
              <a:t>salagen</a:t>
            </a:r>
            <a:r>
              <a:rPr lang="fr-FR" sz="2000" dirty="0" smtClean="0"/>
              <a:t>) 5 </a:t>
            </a:r>
            <a:r>
              <a:rPr lang="fr-FR" sz="2000" dirty="0"/>
              <a:t>mg par voie orale, quatre fois / jour </a:t>
            </a:r>
            <a:endParaRPr lang="fr-FR" sz="2000" dirty="0" smtClean="0"/>
          </a:p>
          <a:p>
            <a:pPr lvl="1"/>
            <a:r>
              <a:rPr lang="fr-FR" sz="2000" dirty="0" err="1" smtClean="0"/>
              <a:t>Céviméline</a:t>
            </a:r>
            <a:endParaRPr lang="fr-FR" sz="2000" dirty="0" smtClean="0"/>
          </a:p>
          <a:p>
            <a:pPr lvl="1"/>
            <a:r>
              <a:rPr lang="fr-FR" sz="2000" dirty="0" err="1" smtClean="0"/>
              <a:t>Sulfarlem</a:t>
            </a:r>
            <a:endParaRPr lang="fr-FR" sz="2000" dirty="0"/>
          </a:p>
          <a:p>
            <a:r>
              <a:rPr lang="fr-FR" sz="2400" dirty="0"/>
              <a:t>Reconnaissance et traitement des candidoses orales (douleurs, sensations de brûlure, hypersensibilité, lésions blanches des </a:t>
            </a:r>
            <a:r>
              <a:rPr lang="fr-FR" sz="2400" dirty="0" smtClean="0"/>
              <a:t>muqueuses).</a:t>
            </a:r>
          </a:p>
          <a:p>
            <a:r>
              <a:rPr lang="fr-FR" sz="2400" dirty="0" smtClean="0"/>
              <a:t>Immunosuppresseurs systémiques ? </a:t>
            </a:r>
            <a:r>
              <a:rPr lang="fr-FR" sz="2400" dirty="0"/>
              <a:t>Très rarement </a:t>
            </a:r>
            <a:r>
              <a:rPr lang="fr-FR" sz="2400" dirty="0" smtClean="0"/>
              <a:t>pour les syndromes secs isolés mais certains </a:t>
            </a:r>
            <a:r>
              <a:rPr lang="fr-FR" sz="2400" dirty="0"/>
              <a:t>de ces agents </a:t>
            </a:r>
            <a:r>
              <a:rPr lang="fr-FR" sz="2400" dirty="0" smtClean="0"/>
              <a:t>(</a:t>
            </a:r>
            <a:r>
              <a:rPr lang="fr-FR" sz="2400" dirty="0" err="1" smtClean="0"/>
              <a:t>Mabthera</a:t>
            </a:r>
            <a:r>
              <a:rPr lang="fr-FR" sz="2400" dirty="0" smtClean="0"/>
              <a:t>) ont </a:t>
            </a:r>
            <a:r>
              <a:rPr lang="fr-FR" sz="2400" dirty="0"/>
              <a:t>des effets bénéfiques </a:t>
            </a:r>
            <a:r>
              <a:rPr lang="fr-FR" sz="2400" dirty="0" smtClean="0"/>
              <a:t>sur le syndrome sec chez </a:t>
            </a:r>
            <a:r>
              <a:rPr lang="fr-FR" sz="2400" dirty="0"/>
              <a:t>les patients </a:t>
            </a:r>
            <a:r>
              <a:rPr lang="fr-FR" sz="2400" dirty="0" smtClean="0"/>
              <a:t>traités pour des manifestations systémiques </a:t>
            </a:r>
            <a:r>
              <a:rPr lang="fr-FR" sz="2400" dirty="0" err="1" smtClean="0"/>
              <a:t>extraglandulaires</a:t>
            </a:r>
            <a:r>
              <a:rPr lang="fr-FR" sz="2400" dirty="0" smtClean="0"/>
              <a:t>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953721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Traitement de la sécheresse oculaire ?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6696" y="1916832"/>
            <a:ext cx="5328592" cy="39031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93291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Traitement de la sécheresse oculaire</a:t>
            </a:r>
          </a:p>
        </p:txBody>
      </p:sp>
      <p:sp>
        <p:nvSpPr>
          <p:cNvPr id="665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Larmes artificielles (</a:t>
            </a:r>
            <a:r>
              <a:rPr lang="fr-FR" dirty="0" err="1" smtClean="0">
                <a:ea typeface="ＭＳ Ｐゴシック"/>
                <a:cs typeface="ＭＳ Ｐゴシック"/>
              </a:rPr>
              <a:t>monodoses</a:t>
            </a:r>
            <a:r>
              <a:rPr lang="fr-FR" dirty="0" smtClean="0">
                <a:ea typeface="ＭＳ Ｐゴシック"/>
                <a:cs typeface="ＭＳ Ｐゴシック"/>
              </a:rPr>
              <a:t>)</a:t>
            </a:r>
          </a:p>
          <a:p>
            <a:r>
              <a:rPr lang="fr-FR" dirty="0" smtClean="0">
                <a:ea typeface="ＭＳ Ｐゴシック"/>
                <a:cs typeface="ＭＳ Ｐゴシック"/>
              </a:rPr>
              <a:t>Compresses humides tièdes (inflammation, blépharites)</a:t>
            </a:r>
          </a:p>
          <a:p>
            <a:r>
              <a:rPr lang="fr-FR" dirty="0" smtClean="0">
                <a:ea typeface="ＭＳ Ｐゴシック"/>
                <a:cs typeface="ＭＳ Ｐゴシック"/>
              </a:rPr>
              <a:t>Emulsions à la </a:t>
            </a:r>
            <a:r>
              <a:rPr lang="fr-FR" dirty="0" err="1" smtClean="0">
                <a:ea typeface="ＭＳ Ｐゴシック"/>
                <a:cs typeface="ＭＳ Ｐゴシック"/>
              </a:rPr>
              <a:t>cylclosporine</a:t>
            </a:r>
            <a:r>
              <a:rPr lang="fr-FR" dirty="0" smtClean="0">
                <a:ea typeface="ＭＳ Ｐゴシック"/>
                <a:cs typeface="ＭＳ Ｐゴシック"/>
              </a:rPr>
              <a:t> ou au </a:t>
            </a:r>
            <a:r>
              <a:rPr lang="fr-FR" dirty="0" err="1" smtClean="0">
                <a:ea typeface="ＭＳ Ｐゴシック"/>
                <a:cs typeface="ＭＳ Ｐゴシック"/>
              </a:rPr>
              <a:t>tacrolimus</a:t>
            </a:r>
            <a:endParaRPr lang="fr-FR" dirty="0">
              <a:ea typeface="ＭＳ Ｐゴシック"/>
              <a:cs typeface="ＭＳ Ｐゴシック"/>
            </a:endParaRPr>
          </a:p>
          <a:p>
            <a:r>
              <a:rPr lang="fr-FR" dirty="0" smtClean="0">
                <a:ea typeface="ＭＳ Ｐゴシック"/>
                <a:cs typeface="ＭＳ Ｐゴシック"/>
              </a:rPr>
              <a:t>Gouttes ou pommades aux </a:t>
            </a:r>
            <a:r>
              <a:rPr lang="fr-FR" dirty="0" err="1" smtClean="0">
                <a:ea typeface="ＭＳ Ｐゴシック"/>
                <a:cs typeface="ＭＳ Ｐゴシック"/>
              </a:rPr>
              <a:t>corticostéro</a:t>
            </a:r>
            <a:r>
              <a:rPr lang="fr-CH" dirty="0" err="1" smtClean="0">
                <a:ea typeface="ＭＳ Ｐゴシック"/>
                <a:cs typeface="ＭＳ Ｐゴシック"/>
              </a:rPr>
              <a:t>ïdes</a:t>
            </a:r>
            <a:r>
              <a:rPr lang="fr-CH" dirty="0" smtClean="0">
                <a:ea typeface="ＭＳ Ｐゴシック"/>
                <a:cs typeface="ＭＳ Ｐゴシック"/>
              </a:rPr>
              <a:t> (ponctuellement !!! – </a:t>
            </a:r>
            <a:r>
              <a:rPr lang="fr-CH" dirty="0" err="1" smtClean="0">
                <a:ea typeface="ＭＳ Ｐゴシック"/>
                <a:cs typeface="ＭＳ Ｐゴシック"/>
              </a:rPr>
              <a:t>monodoses</a:t>
            </a:r>
            <a:r>
              <a:rPr lang="fr-CH" dirty="0" smtClean="0">
                <a:ea typeface="ＭＳ Ｐゴシック"/>
                <a:cs typeface="ＭＳ Ｐゴシック"/>
              </a:rPr>
              <a:t> !!!)</a:t>
            </a:r>
          </a:p>
          <a:p>
            <a:r>
              <a:rPr lang="fr-CH" dirty="0" smtClean="0">
                <a:ea typeface="ＭＳ Ｐゴシック"/>
                <a:cs typeface="ＭＳ Ｐゴシック"/>
              </a:rPr>
              <a:t>Occlusions des canaux d’évacuation lacrymale</a:t>
            </a:r>
          </a:p>
          <a:p>
            <a:r>
              <a:rPr lang="fr-CH" dirty="0" smtClean="0">
                <a:ea typeface="ＭＳ Ｐゴシック"/>
                <a:cs typeface="ＭＳ Ｐゴシック"/>
              </a:rPr>
              <a:t>Sérum autologue</a:t>
            </a:r>
          </a:p>
          <a:p>
            <a:endParaRPr lang="fr-FR" dirty="0" smtClean="0">
              <a:ea typeface="ＭＳ Ｐゴシック"/>
              <a:cs typeface="ＭＳ Ｐゴシック"/>
            </a:endParaRPr>
          </a:p>
          <a:p>
            <a:pPr lvl="1"/>
            <a:endParaRPr lang="fr-FR" dirty="0" smtClean="0">
              <a:ea typeface="ＭＳ Ｐゴシック"/>
            </a:endParaRPr>
          </a:p>
          <a:p>
            <a:pPr lvl="1"/>
            <a:endParaRPr lang="fr-FR" dirty="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21351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Traitement de la sécheresse oculaire</a:t>
            </a:r>
          </a:p>
        </p:txBody>
      </p:sp>
      <p:sp>
        <p:nvSpPr>
          <p:cNvPr id="665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z="2800" dirty="0"/>
              <a:t>Stimulants systémiques</a:t>
            </a:r>
          </a:p>
          <a:p>
            <a:pPr lvl="1"/>
            <a:r>
              <a:rPr lang="fr-FR" sz="2400" dirty="0"/>
              <a:t>Pilocarpine (</a:t>
            </a:r>
            <a:r>
              <a:rPr lang="fr-FR" sz="2400" dirty="0" err="1"/>
              <a:t>salagen</a:t>
            </a:r>
            <a:r>
              <a:rPr lang="fr-FR" sz="2400" dirty="0"/>
              <a:t>) 5 mg par voie orale, quatre fois / jour </a:t>
            </a:r>
          </a:p>
          <a:p>
            <a:pPr lvl="1"/>
            <a:r>
              <a:rPr lang="fr-FR" sz="2400" dirty="0" err="1"/>
              <a:t>Céviméline</a:t>
            </a:r>
            <a:endParaRPr lang="fr-FR" sz="2400" dirty="0"/>
          </a:p>
          <a:p>
            <a:pPr lvl="1"/>
            <a:r>
              <a:rPr lang="fr-FR" sz="2400" dirty="0" err="1"/>
              <a:t>Sulfarlem</a:t>
            </a:r>
            <a:endParaRPr lang="fr-FR" sz="2400" dirty="0"/>
          </a:p>
          <a:p>
            <a:r>
              <a:rPr lang="fr-FR" sz="2800" dirty="0" smtClean="0"/>
              <a:t>Immunosuppresseurs </a:t>
            </a:r>
            <a:r>
              <a:rPr lang="fr-FR" sz="2800" dirty="0"/>
              <a:t>systémiques ? Très rarement pour les syndromes secs isolés mais certains de ces agents (</a:t>
            </a:r>
            <a:r>
              <a:rPr lang="fr-FR" sz="2800" dirty="0" err="1"/>
              <a:t>Mabthera</a:t>
            </a:r>
            <a:r>
              <a:rPr lang="fr-FR" sz="2800" dirty="0"/>
              <a:t>) ont des effets bénéfiques sur le syndrome sec chez les patients traités pour des manifestations systémiques </a:t>
            </a:r>
            <a:r>
              <a:rPr lang="fr-FR" sz="2800" dirty="0" err="1"/>
              <a:t>extraglandulaires</a:t>
            </a:r>
            <a:r>
              <a:rPr lang="fr-FR" sz="2800" dirty="0"/>
              <a:t>.</a:t>
            </a:r>
            <a:endParaRPr lang="fr-FR" sz="3600" dirty="0" smtClean="0">
              <a:ea typeface="ＭＳ Ｐゴシック"/>
              <a:cs typeface="ＭＳ Ｐゴシック"/>
            </a:endParaRPr>
          </a:p>
          <a:p>
            <a:pPr lvl="1"/>
            <a:endParaRPr lang="fr-FR" dirty="0" smtClean="0">
              <a:ea typeface="ＭＳ Ｐゴシック"/>
            </a:endParaRPr>
          </a:p>
          <a:p>
            <a:pPr lvl="1"/>
            <a:endParaRPr lang="fr-FR" dirty="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6537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>
          <a:xfrm>
            <a:off x="1246188" y="454819"/>
            <a:ext cx="8443912" cy="669925"/>
          </a:xfrm>
        </p:spPr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Traitement des manifestations extra-glandulaires ?</a:t>
            </a:r>
          </a:p>
        </p:txBody>
      </p:sp>
      <p:sp>
        <p:nvSpPr>
          <p:cNvPr id="665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>
                <a:ea typeface="ＭＳ Ｐゴシック"/>
              </a:rPr>
              <a:t>Traitement systémiques</a:t>
            </a:r>
          </a:p>
          <a:p>
            <a:pPr lvl="2"/>
            <a:r>
              <a:rPr lang="fr-FR" dirty="0" err="1" smtClean="0">
                <a:ea typeface="ＭＳ Ｐゴシック"/>
              </a:rPr>
              <a:t>Antiinflmamatoires</a:t>
            </a:r>
            <a:r>
              <a:rPr lang="fr-FR" dirty="0" smtClean="0">
                <a:ea typeface="ＭＳ Ｐゴシック"/>
              </a:rPr>
              <a:t> non </a:t>
            </a:r>
            <a:r>
              <a:rPr lang="fr-FR" dirty="0" err="1" smtClean="0">
                <a:ea typeface="ＭＳ Ｐゴシック"/>
              </a:rPr>
              <a:t>stéro</a:t>
            </a:r>
            <a:r>
              <a:rPr lang="fr-CH" dirty="0" err="1" smtClean="0">
                <a:ea typeface="ＭＳ Ｐゴシック"/>
              </a:rPr>
              <a:t>ïdiens</a:t>
            </a:r>
            <a:endParaRPr lang="fr-CH" dirty="0" smtClean="0">
              <a:ea typeface="ＭＳ Ｐゴシック"/>
            </a:endParaRPr>
          </a:p>
          <a:p>
            <a:pPr lvl="2"/>
            <a:r>
              <a:rPr lang="fr-CH" dirty="0" smtClean="0">
                <a:ea typeface="ＭＳ Ｐゴシック"/>
              </a:rPr>
              <a:t>Corticostéroïdes </a:t>
            </a:r>
          </a:p>
          <a:p>
            <a:pPr lvl="2"/>
            <a:r>
              <a:rPr lang="fr-CH" dirty="0" smtClean="0">
                <a:ea typeface="ＭＳ Ｐゴシック"/>
              </a:rPr>
              <a:t>Immunosuppresseurs classiques</a:t>
            </a:r>
          </a:p>
          <a:p>
            <a:pPr lvl="2"/>
            <a:r>
              <a:rPr lang="fr-CH" dirty="0" smtClean="0">
                <a:ea typeface="ＭＳ Ｐゴシック"/>
              </a:rPr>
              <a:t>Immunosuppresseurs biologiques</a:t>
            </a:r>
            <a:endParaRPr lang="fr-FR" dirty="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06626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>
          <a:xfrm>
            <a:off x="1246188" y="454819"/>
            <a:ext cx="8443912" cy="669925"/>
          </a:xfrm>
        </p:spPr>
        <p:txBody>
          <a:bodyPr/>
          <a:lstStyle/>
          <a:p>
            <a:r>
              <a:rPr lang="fr-FR" dirty="0" smtClean="0">
                <a:ea typeface="ＭＳ Ｐゴシック"/>
                <a:cs typeface="ＭＳ Ｐゴシック"/>
              </a:rPr>
              <a:t>Traitement des manifestations extra-glandulaires ?</a:t>
            </a:r>
          </a:p>
        </p:txBody>
      </p:sp>
      <p:sp>
        <p:nvSpPr>
          <p:cNvPr id="665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fr-FR" dirty="0" smtClean="0">
                <a:ea typeface="ＭＳ Ｐゴシック"/>
              </a:rPr>
              <a:t>Traitement systémiques</a:t>
            </a:r>
          </a:p>
          <a:p>
            <a:pPr lvl="2"/>
            <a:r>
              <a:rPr lang="fr-FR" dirty="0" err="1" smtClean="0">
                <a:ea typeface="ＭＳ Ｐゴシック"/>
              </a:rPr>
              <a:t>Antiinflmamatoires</a:t>
            </a:r>
            <a:r>
              <a:rPr lang="fr-FR" dirty="0" smtClean="0">
                <a:ea typeface="ＭＳ Ｐゴシック"/>
              </a:rPr>
              <a:t> non </a:t>
            </a:r>
            <a:r>
              <a:rPr lang="fr-FR" dirty="0" err="1" smtClean="0">
                <a:ea typeface="ＭＳ Ｐゴシック"/>
              </a:rPr>
              <a:t>stéro</a:t>
            </a:r>
            <a:r>
              <a:rPr lang="fr-CH" dirty="0" err="1" smtClean="0">
                <a:ea typeface="ＭＳ Ｐゴシック"/>
              </a:rPr>
              <a:t>ïdiens</a:t>
            </a:r>
            <a:endParaRPr lang="fr-CH" dirty="0" smtClean="0">
              <a:ea typeface="ＭＳ Ｐゴシック"/>
            </a:endParaRPr>
          </a:p>
          <a:p>
            <a:pPr lvl="2"/>
            <a:r>
              <a:rPr lang="fr-CH" dirty="0" smtClean="0">
                <a:ea typeface="ＭＳ Ｐゴシック"/>
              </a:rPr>
              <a:t>Corticostéroïdes </a:t>
            </a:r>
          </a:p>
          <a:p>
            <a:pPr lvl="2"/>
            <a:r>
              <a:rPr lang="fr-CH" dirty="0" smtClean="0">
                <a:ea typeface="ＭＳ Ｐゴシック"/>
              </a:rPr>
              <a:t>Immunosuppresseurs classiques</a:t>
            </a:r>
          </a:p>
          <a:p>
            <a:pPr lvl="2"/>
            <a:r>
              <a:rPr lang="fr-CH" dirty="0" smtClean="0">
                <a:ea typeface="ＭＳ Ｐゴシック"/>
              </a:rPr>
              <a:t>Immunosuppresseurs biologiques</a:t>
            </a:r>
          </a:p>
          <a:p>
            <a:pPr lvl="2"/>
            <a:endParaRPr lang="fr-CH" dirty="0">
              <a:ea typeface="ＭＳ Ｐゴシック"/>
            </a:endParaRPr>
          </a:p>
          <a:p>
            <a:pPr lvl="2"/>
            <a:r>
              <a:rPr lang="fr-CH" dirty="0" smtClean="0">
                <a:ea typeface="ＭＳ Ｐゴシック"/>
              </a:rPr>
              <a:t>Antalgiques ?</a:t>
            </a:r>
          </a:p>
          <a:p>
            <a:pPr lvl="3"/>
            <a:r>
              <a:rPr lang="fr-CH" dirty="0" err="1" smtClean="0">
                <a:ea typeface="ＭＳ Ｐゴシック"/>
              </a:rPr>
              <a:t>Panadol-Tylenol</a:t>
            </a:r>
            <a:endParaRPr lang="fr-CH" dirty="0" smtClean="0">
              <a:ea typeface="ＭＳ Ｐゴシック"/>
            </a:endParaRPr>
          </a:p>
          <a:p>
            <a:pPr lvl="3"/>
            <a:r>
              <a:rPr lang="fr-CH" dirty="0" smtClean="0">
                <a:ea typeface="ＭＳ Ｐゴシック"/>
              </a:rPr>
              <a:t>Co-Dafalgan-</a:t>
            </a:r>
            <a:r>
              <a:rPr lang="fr-CH" dirty="0" err="1" smtClean="0">
                <a:ea typeface="ＭＳ Ｐゴシック"/>
              </a:rPr>
              <a:t>Tramadol</a:t>
            </a:r>
            <a:endParaRPr lang="fr-CH" dirty="0" smtClean="0">
              <a:ea typeface="ＭＳ Ｐゴシック"/>
            </a:endParaRPr>
          </a:p>
          <a:p>
            <a:pPr lvl="3"/>
            <a:r>
              <a:rPr lang="fr-CH" dirty="0" err="1" smtClean="0">
                <a:ea typeface="ＭＳ Ｐゴシック"/>
              </a:rPr>
              <a:t>Lyrica</a:t>
            </a:r>
            <a:endParaRPr lang="fr-CH" dirty="0" smtClean="0">
              <a:ea typeface="ＭＳ Ｐゴシック"/>
            </a:endParaRPr>
          </a:p>
          <a:p>
            <a:pPr lvl="2"/>
            <a:r>
              <a:rPr lang="fr-CH" dirty="0" smtClean="0">
                <a:ea typeface="ＭＳ Ｐゴシック"/>
              </a:rPr>
              <a:t>Antidépresseurs ?!</a:t>
            </a:r>
            <a:endParaRPr lang="fr-FR" dirty="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479346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Anti-inflammatoires non stéroïdiens</a:t>
            </a:r>
          </a:p>
        </p:txBody>
      </p:sp>
      <p:sp>
        <p:nvSpPr>
          <p:cNvPr id="163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6654" y="1371600"/>
            <a:ext cx="9205946" cy="5486400"/>
          </a:xfrm>
        </p:spPr>
        <p:txBody>
          <a:bodyPr/>
          <a:lstStyle/>
          <a:p>
            <a:pPr algn="just">
              <a:lnSpc>
                <a:spcPct val="80000"/>
              </a:lnSpc>
            </a:pPr>
            <a:r>
              <a:rPr lang="fr-FR" u="sng" dirty="0" smtClean="0"/>
              <a:t>(</a:t>
            </a:r>
            <a:r>
              <a:rPr lang="fr-FR" u="sng" dirty="0"/>
              <a:t>Voltarène®, Bruffen®, </a:t>
            </a:r>
            <a:r>
              <a:rPr lang="fr-FR" u="sng" dirty="0" err="1"/>
              <a:t>Ponstan</a:t>
            </a:r>
            <a:r>
              <a:rPr lang="fr-FR" u="sng" dirty="0"/>
              <a:t>®, </a:t>
            </a:r>
            <a:r>
              <a:rPr lang="fr-FR" u="sng" dirty="0" err="1"/>
              <a:t>Apranax</a:t>
            </a:r>
            <a:r>
              <a:rPr lang="fr-FR" u="sng" dirty="0"/>
              <a:t>®, Celebrex</a:t>
            </a:r>
            <a:r>
              <a:rPr lang="fr-FR" u="sng" dirty="0" smtClean="0"/>
              <a:t>®</a:t>
            </a:r>
            <a:endParaRPr lang="fr-FR" sz="3200" dirty="0"/>
          </a:p>
          <a:p>
            <a:pPr lvl="1" algn="just">
              <a:lnSpc>
                <a:spcPct val="80000"/>
              </a:lnSpc>
            </a:pPr>
            <a:r>
              <a:rPr lang="fr-FR" sz="2400" dirty="0"/>
              <a:t>Inhibent  la synthèse des </a:t>
            </a:r>
            <a:r>
              <a:rPr lang="fr-FR" sz="2400" dirty="0" smtClean="0">
                <a:solidFill>
                  <a:schemeClr val="tx2"/>
                </a:solidFill>
              </a:rPr>
              <a:t>prostaglandines</a:t>
            </a:r>
          </a:p>
          <a:p>
            <a:pPr lvl="2" algn="just">
              <a:lnSpc>
                <a:spcPct val="80000"/>
              </a:lnSpc>
            </a:pPr>
            <a:r>
              <a:rPr lang="fr-FR" sz="2000" dirty="0" smtClean="0">
                <a:solidFill>
                  <a:schemeClr val="tx2"/>
                </a:solidFill>
              </a:rPr>
              <a:t>Ne modifient pas l’évolution de la maladie (érosions)</a:t>
            </a:r>
            <a:endParaRPr lang="fr-FR" sz="2400" dirty="0"/>
          </a:p>
          <a:p>
            <a:pPr lvl="1" algn="just">
              <a:lnSpc>
                <a:spcPct val="80000"/>
              </a:lnSpc>
            </a:pPr>
            <a:r>
              <a:rPr lang="fr-FR" sz="2400" dirty="0"/>
              <a:t>Effets secondaires</a:t>
            </a:r>
          </a:p>
          <a:p>
            <a:pPr lvl="2" algn="just">
              <a:lnSpc>
                <a:spcPct val="80000"/>
              </a:lnSpc>
            </a:pPr>
            <a:r>
              <a:rPr lang="fr-FR" sz="2000" dirty="0">
                <a:solidFill>
                  <a:schemeClr val="tx2"/>
                </a:solidFill>
              </a:rPr>
              <a:t>Ulcères </a:t>
            </a:r>
            <a:r>
              <a:rPr lang="fr-FR" sz="2000" dirty="0" smtClean="0">
                <a:solidFill>
                  <a:schemeClr val="tx2"/>
                </a:solidFill>
              </a:rPr>
              <a:t>gastriques (attention aux </a:t>
            </a:r>
            <a:r>
              <a:rPr lang="fr-FR" sz="2000" dirty="0" err="1" smtClean="0">
                <a:solidFill>
                  <a:schemeClr val="tx2"/>
                </a:solidFill>
              </a:rPr>
              <a:t>IPPs</a:t>
            </a:r>
            <a:r>
              <a:rPr lang="fr-FR" sz="2000" dirty="0" smtClean="0">
                <a:solidFill>
                  <a:schemeClr val="tx2"/>
                </a:solidFill>
              </a:rPr>
              <a:t>)</a:t>
            </a:r>
            <a:endParaRPr lang="fr-FR" sz="2000" dirty="0"/>
          </a:p>
          <a:p>
            <a:pPr lvl="2" algn="just">
              <a:lnSpc>
                <a:spcPct val="80000"/>
              </a:lnSpc>
            </a:pPr>
            <a:r>
              <a:rPr lang="fr-FR" sz="2000" dirty="0"/>
              <a:t>Allergies</a:t>
            </a:r>
          </a:p>
          <a:p>
            <a:pPr lvl="2" algn="just">
              <a:lnSpc>
                <a:spcPct val="80000"/>
              </a:lnSpc>
            </a:pPr>
            <a:r>
              <a:rPr lang="fr-FR" sz="2000" dirty="0">
                <a:solidFill>
                  <a:schemeClr val="tx2"/>
                </a:solidFill>
              </a:rPr>
              <a:t>Insuffisance </a:t>
            </a:r>
            <a:r>
              <a:rPr lang="fr-FR" sz="2000" dirty="0" smtClean="0">
                <a:solidFill>
                  <a:schemeClr val="tx2"/>
                </a:solidFill>
              </a:rPr>
              <a:t>rénale</a:t>
            </a:r>
          </a:p>
          <a:p>
            <a:pPr lvl="2" algn="just">
              <a:lnSpc>
                <a:spcPct val="80000"/>
              </a:lnSpc>
            </a:pPr>
            <a:r>
              <a:rPr lang="fr-FR" sz="2000" dirty="0" smtClean="0">
                <a:solidFill>
                  <a:schemeClr val="tx2"/>
                </a:solidFill>
              </a:rPr>
              <a:t>Saignements</a:t>
            </a:r>
          </a:p>
          <a:p>
            <a:pPr lvl="2" algn="just">
              <a:lnSpc>
                <a:spcPct val="80000"/>
              </a:lnSpc>
            </a:pPr>
            <a:r>
              <a:rPr lang="fr-FR" sz="2000" dirty="0" smtClean="0">
                <a:solidFill>
                  <a:schemeClr val="tx2"/>
                </a:solidFill>
              </a:rPr>
              <a:t>Augmentent le risque </a:t>
            </a:r>
            <a:r>
              <a:rPr lang="fr-FR" sz="2000" dirty="0" err="1" smtClean="0">
                <a:solidFill>
                  <a:schemeClr val="tx2"/>
                </a:solidFill>
              </a:rPr>
              <a:t>cardio</a:t>
            </a:r>
            <a:r>
              <a:rPr lang="fr-FR" sz="2000" dirty="0" smtClean="0">
                <a:solidFill>
                  <a:schemeClr val="tx2"/>
                </a:solidFill>
              </a:rPr>
              <a:t> vasculaire (sauf le </a:t>
            </a:r>
            <a:r>
              <a:rPr lang="fr-FR" sz="2000" dirty="0" err="1" smtClean="0">
                <a:solidFill>
                  <a:schemeClr val="tx2"/>
                </a:solidFill>
              </a:rPr>
              <a:t>Naproxène</a:t>
            </a:r>
            <a:r>
              <a:rPr lang="fr-FR" sz="2000" dirty="0" smtClean="0">
                <a:solidFill>
                  <a:schemeClr val="tx2"/>
                </a:solidFill>
              </a:rPr>
              <a:t> ?)</a:t>
            </a:r>
            <a:endParaRPr lang="fr-FR" sz="2000" dirty="0"/>
          </a:p>
          <a:p>
            <a:pPr lvl="1" algn="just">
              <a:lnSpc>
                <a:spcPct val="80000"/>
              </a:lnSpc>
            </a:pPr>
            <a:endParaRPr lang="fr-FR" sz="2400" dirty="0">
              <a:solidFill>
                <a:schemeClr val="tx2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fr-FR" sz="2800" dirty="0">
                <a:solidFill>
                  <a:schemeClr val="tx2"/>
                </a:solidFill>
              </a:rPr>
              <a:t>Cox  2 sélectifs (</a:t>
            </a:r>
            <a:r>
              <a:rPr lang="fr-FR" sz="2800" dirty="0" smtClean="0">
                <a:solidFill>
                  <a:schemeClr val="tx2"/>
                </a:solidFill>
              </a:rPr>
              <a:t>Celebrex, Arcoxia) </a:t>
            </a:r>
            <a:endParaRPr lang="fr-FR" sz="2800" dirty="0">
              <a:solidFill>
                <a:schemeClr val="tx2"/>
              </a:solidFill>
            </a:endParaRPr>
          </a:p>
          <a:p>
            <a:pPr lvl="1" algn="just">
              <a:lnSpc>
                <a:spcPct val="80000"/>
              </a:lnSpc>
            </a:pPr>
            <a:r>
              <a:rPr lang="fr-FR" sz="2400" dirty="0">
                <a:solidFill>
                  <a:schemeClr val="tx2"/>
                </a:solidFill>
              </a:rPr>
              <a:t>Ulcères gastriques, hémorragies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256278" y="5589240"/>
            <a:ext cx="3733800" cy="457216"/>
            <a:chOff x="1524000" y="5715000"/>
            <a:chExt cx="3733800" cy="457216"/>
          </a:xfrm>
        </p:grpSpPr>
        <p:sp>
          <p:nvSpPr>
            <p:cNvPr id="1635332" name="Line 4"/>
            <p:cNvSpPr>
              <a:spLocks noChangeShapeType="1"/>
            </p:cNvSpPr>
            <p:nvPr/>
          </p:nvSpPr>
          <p:spPr bwMode="auto">
            <a:xfrm>
              <a:off x="1524000" y="5715016"/>
              <a:ext cx="37338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  <p:sp>
          <p:nvSpPr>
            <p:cNvPr id="1635333" name="Line 5"/>
            <p:cNvSpPr>
              <a:spLocks noChangeShapeType="1"/>
            </p:cNvSpPr>
            <p:nvPr/>
          </p:nvSpPr>
          <p:spPr bwMode="auto">
            <a:xfrm flipV="1">
              <a:off x="1524000" y="5715000"/>
              <a:ext cx="3733800" cy="45720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273098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IPP (</a:t>
            </a:r>
            <a:r>
              <a:rPr lang="fr-FR" dirty="0" err="1" smtClean="0"/>
              <a:t>oméprazole</a:t>
            </a:r>
            <a:r>
              <a:rPr lang="fr-FR" dirty="0" smtClean="0"/>
              <a:t>, </a:t>
            </a:r>
            <a:r>
              <a:rPr lang="fr-FR" dirty="0" err="1" smtClean="0"/>
              <a:t>pantoprazole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917" y="1524000"/>
            <a:ext cx="2363376" cy="3429000"/>
          </a:xfrm>
        </p:spPr>
        <p:txBody>
          <a:bodyPr/>
          <a:lstStyle/>
          <a:p>
            <a:pPr eaLnBrk="1" hangingPunct="1"/>
            <a:r>
              <a:rPr lang="fr-FR" smtClean="0"/>
              <a:t>Efficaces</a:t>
            </a:r>
          </a:p>
          <a:p>
            <a:pPr eaLnBrk="1" hangingPunct="1"/>
            <a:endParaRPr lang="fr-FR" smtClean="0"/>
          </a:p>
        </p:txBody>
      </p:sp>
      <p:pic>
        <p:nvPicPr>
          <p:cNvPr id="28677" name="Picture 12" descr="medaille_avers_revers"/>
          <p:cNvPicPr>
            <a:picLocks noChangeAspect="1" noChangeArrowheads="1"/>
          </p:cNvPicPr>
          <p:nvPr/>
        </p:nvPicPr>
        <p:blipFill>
          <a:blip r:embed="rId3" cstate="print"/>
          <a:srcRect r="53847"/>
          <a:stretch>
            <a:fillRect/>
          </a:stretch>
        </p:blipFill>
        <p:spPr bwMode="auto">
          <a:xfrm>
            <a:off x="4646866" y="1524000"/>
            <a:ext cx="2898422" cy="433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60758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IPP (</a:t>
            </a:r>
            <a:r>
              <a:rPr lang="fr-FR" dirty="0" err="1" smtClean="0"/>
              <a:t>oméprazole</a:t>
            </a:r>
            <a:r>
              <a:rPr lang="fr-FR" dirty="0" smtClean="0"/>
              <a:t>, </a:t>
            </a:r>
            <a:r>
              <a:rPr lang="fr-FR" dirty="0" err="1" smtClean="0"/>
              <a:t>pantoprazole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917" y="1524000"/>
            <a:ext cx="2363376" cy="3429000"/>
          </a:xfrm>
        </p:spPr>
        <p:txBody>
          <a:bodyPr/>
          <a:lstStyle/>
          <a:p>
            <a:pPr eaLnBrk="1" hangingPunct="1"/>
            <a:r>
              <a:rPr lang="fr-FR" smtClean="0"/>
              <a:t>Efficaces</a:t>
            </a:r>
          </a:p>
          <a:p>
            <a:pPr eaLnBrk="1" hangingPunct="1"/>
            <a:endParaRPr lang="fr-FR" dirty="0" smtClean="0"/>
          </a:p>
        </p:txBody>
      </p:sp>
      <p:pic>
        <p:nvPicPr>
          <p:cNvPr id="9" name="Picture 13" descr="medaille_avers_revers"/>
          <p:cNvPicPr>
            <a:picLocks noChangeAspect="1" noChangeArrowheads="1"/>
          </p:cNvPicPr>
          <p:nvPr/>
        </p:nvPicPr>
        <p:blipFill>
          <a:blip r:embed="rId3" cstate="print"/>
          <a:srcRect l="51718" r="5814"/>
          <a:stretch>
            <a:fillRect/>
          </a:stretch>
        </p:blipFill>
        <p:spPr bwMode="auto">
          <a:xfrm>
            <a:off x="4808984" y="1524000"/>
            <a:ext cx="2667587" cy="4335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95757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IPP (</a:t>
            </a:r>
            <a:r>
              <a:rPr lang="fr-FR" dirty="0" err="1" smtClean="0"/>
              <a:t>oméprazole</a:t>
            </a:r>
            <a:r>
              <a:rPr lang="fr-FR" dirty="0" smtClean="0"/>
              <a:t>, </a:t>
            </a:r>
            <a:r>
              <a:rPr lang="fr-FR" dirty="0" err="1" smtClean="0"/>
              <a:t>pantoprazole</a:t>
            </a:r>
            <a:r>
              <a:rPr lang="fr-FR" dirty="0" smtClean="0"/>
              <a:t> </a:t>
            </a:r>
            <a:r>
              <a:rPr lang="fr-FR" dirty="0" err="1" smtClean="0"/>
              <a:t>etc</a:t>
            </a:r>
            <a:r>
              <a:rPr lang="fr-FR" dirty="0" smtClean="0"/>
              <a:t>)</a:t>
            </a:r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2648049" y="1524720"/>
            <a:ext cx="6328833" cy="4727576"/>
            <a:chOff x="2663" y="1049"/>
            <a:chExt cx="3482" cy="2978"/>
          </a:xfrm>
        </p:grpSpPr>
        <p:pic>
          <p:nvPicPr>
            <p:cNvPr id="28679" name="Picture 14" descr="medaille_avers_revers"/>
            <p:cNvPicPr>
              <a:picLocks noChangeAspect="1" noChangeArrowheads="1"/>
            </p:cNvPicPr>
            <p:nvPr/>
          </p:nvPicPr>
          <p:blipFill>
            <a:blip r:embed="rId3" cstate="print">
              <a:lum bright="70000" contrast="-70000"/>
            </a:blip>
            <a:srcRect l="51718" r="5814"/>
            <a:stretch>
              <a:fillRect/>
            </a:stretch>
          </p:blipFill>
          <p:spPr bwMode="auto">
            <a:xfrm>
              <a:off x="3696" y="1296"/>
              <a:ext cx="1680" cy="2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8680" name="Rectangle 11"/>
            <p:cNvSpPr>
              <a:spLocks noChangeArrowheads="1"/>
            </p:cNvSpPr>
            <p:nvPr/>
          </p:nvSpPr>
          <p:spPr bwMode="auto">
            <a:xfrm>
              <a:off x="2663" y="1049"/>
              <a:ext cx="3482" cy="22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742950" lvl="1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Diminution de l</a:t>
              </a:r>
              <a:r>
                <a:rPr lang="fr-FR" altLang="fr-FR" sz="2400" dirty="0"/>
                <a:t>’</a:t>
              </a:r>
              <a:r>
                <a:rPr lang="fr-FR" sz="2400" dirty="0"/>
                <a:t>absorption du </a:t>
              </a:r>
              <a:r>
                <a:rPr lang="fr-FR" sz="2400" dirty="0" smtClean="0"/>
                <a:t>Calcium </a:t>
              </a:r>
              <a:r>
                <a:rPr lang="fr-FR" sz="2400" dirty="0"/>
                <a:t>!!</a:t>
              </a:r>
            </a:p>
            <a:p>
              <a:pPr marL="1200150" lvl="2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Ostéoporose</a:t>
              </a:r>
            </a:p>
            <a:p>
              <a:pPr marL="742950" lvl="1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Diminution de l</a:t>
              </a:r>
              <a:r>
                <a:rPr lang="fr-FR" altLang="fr-FR" sz="2400" dirty="0"/>
                <a:t>’</a:t>
              </a:r>
              <a:r>
                <a:rPr lang="fr-FR" sz="2400" dirty="0"/>
                <a:t>absorption du </a:t>
              </a:r>
              <a:r>
                <a:rPr lang="fr-FR" sz="2400" dirty="0" smtClean="0"/>
                <a:t>Magnésium </a:t>
              </a:r>
              <a:r>
                <a:rPr lang="fr-FR" sz="2400" dirty="0"/>
                <a:t>!!</a:t>
              </a:r>
            </a:p>
            <a:p>
              <a:pPr marL="1200150" lvl="2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Chondrocalcinose</a:t>
              </a:r>
            </a:p>
            <a:p>
              <a:pPr marL="1200150" lvl="2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Troubles du rythmes</a:t>
              </a:r>
            </a:p>
            <a:p>
              <a:pPr marL="742950" lvl="1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Diminution de l</a:t>
              </a:r>
              <a:r>
                <a:rPr lang="fr-FR" altLang="fr-FR" sz="2400" dirty="0"/>
                <a:t>’</a:t>
              </a:r>
              <a:r>
                <a:rPr lang="fr-FR" sz="2400" dirty="0"/>
                <a:t>absorption de </a:t>
              </a:r>
              <a:r>
                <a:rPr lang="fr-FR" sz="2400" dirty="0" smtClean="0"/>
                <a:t>la Vit </a:t>
              </a:r>
              <a:r>
                <a:rPr lang="fr-FR" sz="2400" dirty="0"/>
                <a:t>B12</a:t>
              </a:r>
            </a:p>
            <a:p>
              <a:pPr marL="742950" lvl="1" indent="-285750">
                <a:lnSpc>
                  <a:spcPct val="90000"/>
                </a:lnSpc>
                <a:spcBef>
                  <a:spcPct val="20000"/>
                </a:spcBef>
                <a:buClr>
                  <a:schemeClr val="hlink"/>
                </a:buClr>
                <a:buSzPct val="55000"/>
                <a:buFont typeface="Wingdings" pitchFamily="2" charset="2"/>
                <a:buChar char="n"/>
              </a:pPr>
              <a:r>
                <a:rPr lang="fr-FR" sz="2400" dirty="0"/>
                <a:t>Augmentation du risque de pneumonies </a:t>
              </a:r>
            </a:p>
          </p:txBody>
        </p:sp>
      </p:grp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687917" y="1524000"/>
            <a:ext cx="2363376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kern="0" smtClean="0"/>
              <a:t>Efficaces</a:t>
            </a:r>
          </a:p>
          <a:p>
            <a:endParaRPr lang="fr-FR" kern="0" dirty="0" smtClean="0"/>
          </a:p>
        </p:txBody>
      </p:sp>
    </p:spTree>
    <p:extLst>
      <p:ext uri="{BB962C8B-B14F-4D97-AF65-F5344CB8AC3E}">
        <p14:creationId xmlns:p14="http://schemas.microsoft.com/office/powerpoint/2010/main" val="1034660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Syndrome de </a:t>
            </a:r>
            <a:r>
              <a:rPr lang="fr-FR" dirty="0" err="1" smtClean="0"/>
              <a:t>Sj</a:t>
            </a:r>
            <a:r>
              <a:rPr lang="fr-CH" dirty="0" err="1" smtClean="0"/>
              <a:t>ögren</a:t>
            </a:r>
            <a:endParaRPr lang="fr-FR" dirty="0"/>
          </a:p>
        </p:txBody>
      </p:sp>
      <p:pic>
        <p:nvPicPr>
          <p:cNvPr id="1026" name="Picture 2" descr="enus-Williams-Hong-Kong-wave-2009_17494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0632" y="1322396"/>
            <a:ext cx="6768752" cy="5079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9624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contenu 2"/>
          <p:cNvSpPr>
            <a:spLocks noGrp="1"/>
          </p:cNvSpPr>
          <p:nvPr>
            <p:ph sz="half" idx="1"/>
          </p:nvPr>
        </p:nvSpPr>
        <p:spPr>
          <a:xfrm>
            <a:off x="1281054" y="1268414"/>
            <a:ext cx="7833078" cy="51847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fr-FR" dirty="0" err="1" smtClean="0"/>
              <a:t>IPPs</a:t>
            </a:r>
            <a:r>
              <a:rPr lang="fr-FR" dirty="0" smtClean="0"/>
              <a:t> restent de bons médicaments, souvent utiles</a:t>
            </a:r>
          </a:p>
          <a:p>
            <a:pPr eaLnBrk="1" hangingPunct="1"/>
            <a:endParaRPr lang="fr-FR" dirty="0" smtClean="0"/>
          </a:p>
          <a:p>
            <a:pPr eaLnBrk="1" hangingPunct="1"/>
            <a:r>
              <a:rPr lang="fr-FR" dirty="0" smtClean="0"/>
              <a:t>Beaucoup d</a:t>
            </a:r>
            <a:r>
              <a:rPr lang="fr-FR" altLang="fr-FR" dirty="0" smtClean="0"/>
              <a:t>’</a:t>
            </a:r>
            <a:r>
              <a:rPr lang="fr-FR" dirty="0" smtClean="0"/>
              <a:t>effets secondaires, surtout aux doses élevées et prolongées</a:t>
            </a:r>
          </a:p>
          <a:p>
            <a:pPr eaLnBrk="1" hangingPunct="1"/>
            <a:r>
              <a:rPr lang="fr-FR" dirty="0" err="1" smtClean="0"/>
              <a:t>Surprescrits</a:t>
            </a:r>
            <a:r>
              <a:rPr lang="fr-FR" dirty="0" smtClean="0"/>
              <a:t> – coûts inutiles considérables</a:t>
            </a:r>
          </a:p>
          <a:p>
            <a:pPr lvl="1" eaLnBrk="1" hangingPunct="1"/>
            <a:r>
              <a:rPr lang="fr-FR" dirty="0" smtClean="0"/>
              <a:t>Ne prescrire qu</a:t>
            </a:r>
            <a:r>
              <a:rPr lang="fr-FR" altLang="fr-FR" dirty="0" smtClean="0"/>
              <a:t>’</a:t>
            </a:r>
            <a:r>
              <a:rPr lang="fr-FR" dirty="0" smtClean="0"/>
              <a:t>en cas de réelle bonne indication</a:t>
            </a:r>
          </a:p>
          <a:p>
            <a:pPr lvl="1" eaLnBrk="1" hangingPunct="1"/>
            <a:r>
              <a:rPr lang="fr-FR" dirty="0" smtClean="0"/>
              <a:t>Essayer de les arrêter dès que possible</a:t>
            </a:r>
          </a:p>
          <a:p>
            <a:pPr eaLnBrk="1" hangingPunct="1"/>
            <a:endParaRPr lang="fr-FR" dirty="0" smtClean="0"/>
          </a:p>
        </p:txBody>
      </p:sp>
      <p:sp>
        <p:nvSpPr>
          <p:cNvPr id="29699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IPP</a:t>
            </a:r>
          </a:p>
        </p:txBody>
      </p:sp>
    </p:spTree>
    <p:extLst>
      <p:ext uri="{BB962C8B-B14F-4D97-AF65-F5344CB8AC3E}">
        <p14:creationId xmlns:p14="http://schemas.microsoft.com/office/powerpoint/2010/main" val="1434242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http://www.ricci-art.net/img001/729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19631" y="2285992"/>
            <a:ext cx="5186369" cy="4292968"/>
          </a:xfrm>
          <a:prstGeom prst="rect">
            <a:avLst/>
          </a:prstGeom>
          <a:noFill/>
        </p:spPr>
      </p:pic>
      <p:sp>
        <p:nvSpPr>
          <p:cNvPr id="163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u="sng"/>
              <a:t>Corticostéroïdes (prednisone)</a:t>
            </a:r>
            <a:endParaRPr lang="fr-FR" u="sng">
              <a:latin typeface="Times" charset="0"/>
            </a:endParaRPr>
          </a:p>
        </p:txBody>
      </p:sp>
      <p:sp>
        <p:nvSpPr>
          <p:cNvPr id="163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447800"/>
            <a:ext cx="9239250" cy="5257800"/>
          </a:xfrm>
        </p:spPr>
        <p:txBody>
          <a:bodyPr/>
          <a:lstStyle/>
          <a:p>
            <a:pPr marL="285750" indent="-285750" algn="just">
              <a:lnSpc>
                <a:spcPct val="80000"/>
              </a:lnSpc>
            </a:pPr>
            <a:r>
              <a:rPr lang="fr-FR" sz="2400" dirty="0"/>
              <a:t>Très efficaces</a:t>
            </a:r>
          </a:p>
          <a:p>
            <a:pPr marL="685800" lvl="1" indent="-228600" algn="just">
              <a:lnSpc>
                <a:spcPct val="80000"/>
              </a:lnSpc>
            </a:pPr>
            <a:r>
              <a:rPr lang="fr-FR" sz="2400" dirty="0" smtClean="0"/>
              <a:t>Paraissent souvent guérir la maladie</a:t>
            </a:r>
            <a:endParaRPr lang="fr-FR" sz="2400" dirty="0"/>
          </a:p>
          <a:p>
            <a:pPr marL="285750" indent="-285750" algn="just">
              <a:lnSpc>
                <a:spcPct val="80000"/>
              </a:lnSpc>
            </a:pPr>
            <a:endParaRPr lang="fr-FR" sz="2400" dirty="0"/>
          </a:p>
          <a:p>
            <a:pPr marL="285750" indent="-285750" algn="just">
              <a:lnSpc>
                <a:spcPct val="80000"/>
              </a:lnSpc>
            </a:pPr>
            <a:r>
              <a:rPr lang="fr-FR" sz="2400" dirty="0"/>
              <a:t>Effets secondaires</a:t>
            </a:r>
          </a:p>
          <a:p>
            <a:pPr marL="685800" lvl="1" indent="-228600" algn="just">
              <a:lnSpc>
                <a:spcPct val="80000"/>
              </a:lnSpc>
            </a:pPr>
            <a:r>
              <a:rPr lang="fr-FR" sz="2000" dirty="0"/>
              <a:t>Diabète</a:t>
            </a:r>
          </a:p>
          <a:p>
            <a:pPr marL="685800" lvl="1" indent="-228600" algn="just">
              <a:lnSpc>
                <a:spcPct val="80000"/>
              </a:lnSpc>
            </a:pPr>
            <a:r>
              <a:rPr lang="fr-FR" sz="2000" dirty="0"/>
              <a:t>Atrophie cutanée et fragilité capillaire</a:t>
            </a:r>
          </a:p>
          <a:p>
            <a:pPr marL="685800" lvl="1" indent="-228600" algn="just">
              <a:lnSpc>
                <a:spcPct val="80000"/>
              </a:lnSpc>
            </a:pPr>
            <a:r>
              <a:rPr lang="fr-FR" sz="2000" dirty="0"/>
              <a:t>Ostéoporose</a:t>
            </a:r>
          </a:p>
          <a:p>
            <a:pPr marL="685800" lvl="1" indent="-228600" algn="just">
              <a:lnSpc>
                <a:spcPct val="80000"/>
              </a:lnSpc>
            </a:pPr>
            <a:r>
              <a:rPr lang="fr-FR" sz="2000" dirty="0"/>
              <a:t>Prise de </a:t>
            </a:r>
            <a:r>
              <a:rPr lang="fr-FR" sz="2000" dirty="0" smtClean="0"/>
              <a:t>poids, œdèmes</a:t>
            </a:r>
            <a:endParaRPr lang="fr-FR" sz="2000" dirty="0"/>
          </a:p>
          <a:p>
            <a:pPr marL="685800" lvl="1" indent="-228600" algn="just">
              <a:lnSpc>
                <a:spcPct val="80000"/>
              </a:lnSpc>
            </a:pPr>
            <a:r>
              <a:rPr lang="en-US" sz="2000" dirty="0" err="1"/>
              <a:t>Insuffisance</a:t>
            </a:r>
            <a:r>
              <a:rPr lang="en-US" sz="2000" dirty="0"/>
              <a:t> </a:t>
            </a:r>
            <a:r>
              <a:rPr lang="en-US" sz="2000" dirty="0" err="1"/>
              <a:t>cortico-surrénalienne</a:t>
            </a:r>
            <a:endParaRPr lang="en-US" sz="2000" dirty="0"/>
          </a:p>
          <a:p>
            <a:pPr marL="685800" lvl="1" indent="-228600" algn="just">
              <a:lnSpc>
                <a:spcPct val="80000"/>
              </a:lnSpc>
            </a:pPr>
            <a:r>
              <a:rPr lang="fr-FR" sz="2000" dirty="0"/>
              <a:t>Ulcères (hautes doses ou associés aux AINS)</a:t>
            </a:r>
          </a:p>
          <a:p>
            <a:pPr marL="285750" indent="-285750">
              <a:lnSpc>
                <a:spcPct val="80000"/>
              </a:lnSpc>
            </a:pPr>
            <a:endParaRPr lang="fr-FR" sz="2400" dirty="0"/>
          </a:p>
        </p:txBody>
      </p:sp>
      <p:sp>
        <p:nvSpPr>
          <p:cNvPr id="1639428" name="Text Box 4" descr="70%"/>
          <p:cNvSpPr txBox="1">
            <a:spLocks noChangeArrowheads="1"/>
          </p:cNvSpPr>
          <p:nvPr/>
        </p:nvSpPr>
        <p:spPr bwMode="auto">
          <a:xfrm>
            <a:off x="7048500" y="6521450"/>
            <a:ext cx="1866900" cy="3365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r-FR" sz="1600" b="1">
                <a:latin typeface="Helvetica" charset="0"/>
              </a:rPr>
              <a:t>R Dufy 1877-1953</a:t>
            </a:r>
          </a:p>
        </p:txBody>
      </p:sp>
      <p:pic>
        <p:nvPicPr>
          <p:cNvPr id="1639429" name="Picture 5"/>
          <p:cNvPicPr>
            <a:picLocks noChangeAspect="1" noChangeArrowheads="1"/>
          </p:cNvPicPr>
          <p:nvPr/>
        </p:nvPicPr>
        <p:blipFill>
          <a:blip r:embed="rId4" cstate="print"/>
          <a:srcRect l="8163" t="15492" r="8163"/>
          <a:stretch>
            <a:fillRect/>
          </a:stretch>
        </p:blipFill>
        <p:spPr bwMode="auto">
          <a:xfrm>
            <a:off x="7092950" y="3886200"/>
            <a:ext cx="2660650" cy="2667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pic>
        <p:nvPicPr>
          <p:cNvPr id="1639432" name="Picture 8" descr="Henc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990600"/>
            <a:ext cx="2209800" cy="2971800"/>
          </a:xfrm>
          <a:prstGeom prst="rect">
            <a:avLst/>
          </a:prstGeom>
          <a:noFill/>
        </p:spPr>
      </p:pic>
      <p:sp>
        <p:nvSpPr>
          <p:cNvPr id="1639433" name="Rectangle 9" descr="70%"/>
          <p:cNvSpPr>
            <a:spLocks noChangeArrowheads="1"/>
          </p:cNvSpPr>
          <p:nvPr/>
        </p:nvSpPr>
        <p:spPr bwMode="auto">
          <a:xfrm>
            <a:off x="8166100" y="990600"/>
            <a:ext cx="1663700" cy="5810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 sz="1600" b="1">
                <a:latin typeface="Helvetica" charset="0"/>
              </a:rPr>
              <a:t>Philip S. Hench</a:t>
            </a:r>
          </a:p>
          <a:p>
            <a:r>
              <a:rPr lang="fr-FR" sz="1600" b="1">
                <a:latin typeface="Helvetica" charset="0"/>
              </a:rPr>
              <a:t>1896 - 1965</a:t>
            </a:r>
          </a:p>
        </p:txBody>
      </p:sp>
    </p:spTree>
    <p:extLst>
      <p:ext uri="{BB962C8B-B14F-4D97-AF65-F5344CB8AC3E}">
        <p14:creationId xmlns:p14="http://schemas.microsoft.com/office/powerpoint/2010/main" val="649900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 descr="70%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Methotrexate</a:t>
            </a:r>
            <a:endParaRPr lang="fr-FR"/>
          </a:p>
        </p:txBody>
      </p:sp>
      <p:sp>
        <p:nvSpPr>
          <p:cNvPr id="300035" name="Rectangle 3" descr="70%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fr-CH" dirty="0"/>
              <a:t>Nombreux mécanismes d’action</a:t>
            </a:r>
          </a:p>
          <a:p>
            <a:pPr lvl="1">
              <a:lnSpc>
                <a:spcPct val="80000"/>
              </a:lnSpc>
            </a:pPr>
            <a:endParaRPr lang="fr-CH" sz="2000" dirty="0">
              <a:solidFill>
                <a:schemeClr val="tx1"/>
              </a:solidFill>
            </a:endParaRPr>
          </a:p>
          <a:p>
            <a:pPr lvl="3">
              <a:lnSpc>
                <a:spcPct val="80000"/>
              </a:lnSpc>
              <a:buFontTx/>
              <a:buNone/>
            </a:pPr>
            <a:endParaRPr lang="fr-CH" sz="2000" dirty="0">
              <a:solidFill>
                <a:schemeClr val="tx2"/>
              </a:solidFill>
            </a:endParaRPr>
          </a:p>
          <a:p>
            <a:pPr>
              <a:lnSpc>
                <a:spcPct val="80000"/>
              </a:lnSpc>
            </a:pPr>
            <a:r>
              <a:rPr lang="fr-CH" dirty="0"/>
              <a:t>Effets </a:t>
            </a:r>
            <a:r>
              <a:rPr lang="fr-CH" dirty="0" smtClean="0"/>
              <a:t>parfois puissants</a:t>
            </a:r>
            <a:endParaRPr lang="fr-CH" dirty="0"/>
          </a:p>
          <a:p>
            <a:pPr lvl="1">
              <a:lnSpc>
                <a:spcPct val="80000"/>
              </a:lnSpc>
            </a:pPr>
            <a:r>
              <a:rPr lang="fr-CH" dirty="0" smtClean="0"/>
              <a:t>Diminuent douleurs et autres signes d’inflammation</a:t>
            </a:r>
          </a:p>
          <a:p>
            <a:pPr lvl="1">
              <a:lnSpc>
                <a:spcPct val="80000"/>
              </a:lnSpc>
            </a:pPr>
            <a:r>
              <a:rPr lang="fr-CH" dirty="0" smtClean="0"/>
              <a:t>Effets en 2-4 semaines</a:t>
            </a:r>
          </a:p>
          <a:p>
            <a:pPr lvl="1">
              <a:lnSpc>
                <a:spcPct val="80000"/>
              </a:lnSpc>
            </a:pPr>
            <a:r>
              <a:rPr lang="fr-CH" dirty="0" smtClean="0"/>
              <a:t>Généralement insuffisants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32631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 descr="70%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/>
              <a:t>Intolérance au méthotrexate</a:t>
            </a:r>
            <a:endParaRPr lang="fr-FR"/>
          </a:p>
        </p:txBody>
      </p:sp>
      <p:sp>
        <p:nvSpPr>
          <p:cNvPr id="301059" name="Rectangle 3" descr="70%"/>
          <p:cNvSpPr>
            <a:spLocks noGrp="1" noChangeArrowheads="1"/>
          </p:cNvSpPr>
          <p:nvPr>
            <p:ph type="body" idx="1"/>
          </p:nvPr>
        </p:nvSpPr>
        <p:spPr>
          <a:xfrm>
            <a:off x="165100" y="1381148"/>
            <a:ext cx="8893175" cy="53340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fr-CH" sz="2400" b="0" dirty="0"/>
              <a:t>Nausées</a:t>
            </a:r>
          </a:p>
          <a:p>
            <a:pPr lvl="1">
              <a:lnSpc>
                <a:spcPct val="110000"/>
              </a:lnSpc>
            </a:pPr>
            <a:r>
              <a:rPr lang="fr-CH" sz="1800" b="0" dirty="0"/>
              <a:t>Administration </a:t>
            </a:r>
            <a:r>
              <a:rPr lang="fr-CH" sz="1800" b="0" dirty="0" smtClean="0"/>
              <a:t>par injections ?</a:t>
            </a:r>
            <a:endParaRPr lang="fr-CH" sz="1800" b="0" dirty="0"/>
          </a:p>
          <a:p>
            <a:pPr lvl="1">
              <a:lnSpc>
                <a:spcPct val="110000"/>
              </a:lnSpc>
            </a:pPr>
            <a:r>
              <a:rPr lang="fr-CH" sz="1800" b="0" dirty="0" err="1" smtClean="0"/>
              <a:t>Kytril</a:t>
            </a:r>
            <a:r>
              <a:rPr lang="fr-FR" sz="2400" b="0" baseline="30000" dirty="0" smtClean="0"/>
              <a:t>®</a:t>
            </a:r>
            <a:endParaRPr lang="fr-CH" sz="2400" b="0" baseline="30000" dirty="0"/>
          </a:p>
          <a:p>
            <a:pPr>
              <a:lnSpc>
                <a:spcPct val="110000"/>
              </a:lnSpc>
            </a:pPr>
            <a:r>
              <a:rPr lang="fr-CH" sz="2400" b="0" dirty="0" smtClean="0"/>
              <a:t>Diminution des globules ou plaquettes</a:t>
            </a:r>
            <a:endParaRPr lang="fr-CH" sz="2400" b="0" dirty="0"/>
          </a:p>
          <a:p>
            <a:pPr>
              <a:lnSpc>
                <a:spcPct val="110000"/>
              </a:lnSpc>
            </a:pPr>
            <a:r>
              <a:rPr lang="fr-CH" sz="2400" b="0" dirty="0" smtClean="0"/>
              <a:t>Ulcérations </a:t>
            </a:r>
            <a:r>
              <a:rPr lang="fr-CH" sz="2400" b="0" dirty="0"/>
              <a:t>buccales, </a:t>
            </a:r>
            <a:r>
              <a:rPr lang="fr-CH" sz="2400" b="0" dirty="0" smtClean="0"/>
              <a:t>pertes de cheveux</a:t>
            </a:r>
            <a:endParaRPr lang="fr-CH" sz="2400" b="0" dirty="0"/>
          </a:p>
          <a:p>
            <a:pPr>
              <a:lnSpc>
                <a:spcPct val="110000"/>
              </a:lnSpc>
            </a:pPr>
            <a:r>
              <a:rPr lang="fr-CH" sz="2400" b="0" dirty="0" smtClean="0"/>
              <a:t>Inflammation du foie</a:t>
            </a:r>
          </a:p>
          <a:p>
            <a:pPr lvl="1">
              <a:lnSpc>
                <a:spcPct val="110000"/>
              </a:lnSpc>
            </a:pPr>
            <a:r>
              <a:rPr lang="fr-CH" sz="1800" b="0" dirty="0" smtClean="0">
                <a:sym typeface="Symbol" pitchFamily="18" charset="2"/>
              </a:rPr>
              <a:t> doses </a:t>
            </a:r>
            <a:r>
              <a:rPr lang="fr-CH" sz="1800" b="0" dirty="0">
                <a:sym typeface="Symbol" pitchFamily="18" charset="2"/>
              </a:rPr>
              <a:t>-</a:t>
            </a:r>
            <a:r>
              <a:rPr lang="fr-CH" sz="1800" b="0" dirty="0"/>
              <a:t> </a:t>
            </a:r>
            <a:r>
              <a:rPr lang="fr-CH" sz="1800" b="0" dirty="0" smtClean="0"/>
              <a:t>acide </a:t>
            </a:r>
            <a:r>
              <a:rPr lang="fr-CH" sz="1800" b="0" dirty="0"/>
              <a:t>folique </a:t>
            </a:r>
            <a:r>
              <a:rPr lang="fr-CH" sz="1800" b="0" dirty="0">
                <a:sym typeface="Symbol" pitchFamily="18" charset="2"/>
              </a:rPr>
              <a:t></a:t>
            </a:r>
            <a:r>
              <a:rPr lang="fr-CH" sz="1800" b="0" dirty="0"/>
              <a:t> 15 mg /semaine</a:t>
            </a:r>
          </a:p>
          <a:p>
            <a:pPr>
              <a:lnSpc>
                <a:spcPct val="110000"/>
              </a:lnSpc>
            </a:pPr>
            <a:r>
              <a:rPr lang="fr-CH" sz="2400" b="0" dirty="0"/>
              <a:t>Réactions « allergiques » (augmentation des </a:t>
            </a:r>
            <a:r>
              <a:rPr lang="fr-CH" sz="2400" b="0" dirty="0" smtClean="0"/>
              <a:t>douleurs !, essoufflement, rougeurs, </a:t>
            </a:r>
            <a:r>
              <a:rPr lang="fr-CH" sz="2400" b="0" dirty="0" err="1"/>
              <a:t>oedèmes</a:t>
            </a:r>
            <a:r>
              <a:rPr lang="fr-CH" sz="2400" b="0" dirty="0"/>
              <a:t>)</a:t>
            </a:r>
          </a:p>
          <a:p>
            <a:pPr lvl="1">
              <a:lnSpc>
                <a:spcPct val="110000"/>
              </a:lnSpc>
            </a:pPr>
            <a:r>
              <a:rPr lang="fr-CH" sz="1800" b="0" dirty="0"/>
              <a:t>? Prémédications de </a:t>
            </a:r>
            <a:r>
              <a:rPr lang="fr-CH" sz="1800" b="0" dirty="0" smtClean="0"/>
              <a:t>corticostéroïdes</a:t>
            </a:r>
            <a:endParaRPr lang="fr-CH" sz="1800" b="0" dirty="0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0" y="2549525"/>
            <a:ext cx="9906000" cy="19050"/>
            <a:chOff x="0" y="0"/>
            <a:chExt cx="5702" cy="0"/>
          </a:xfrm>
        </p:grpSpPr>
        <p:sp>
          <p:nvSpPr>
            <p:cNvPr id="301061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5702" cy="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fr-CH"/>
            </a:p>
          </p:txBody>
        </p:sp>
        <p:sp>
          <p:nvSpPr>
            <p:cNvPr id="301062" name="Rectangle 6"/>
            <p:cNvSpPr>
              <a:spLocks noChangeArrowheads="1"/>
            </p:cNvSpPr>
            <p:nvPr/>
          </p:nvSpPr>
          <p:spPr bwMode="auto">
            <a:xfrm>
              <a:off x="0" y="0"/>
              <a:ext cx="5702" cy="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lIns="179331" tIns="88872" rIns="268203">
              <a:spAutoFit/>
            </a:bodyPr>
            <a:lstStyle/>
            <a:p>
              <a:endParaRPr lang="fr-CH"/>
            </a:p>
          </p:txBody>
        </p:sp>
      </p:grpSp>
      <p:sp>
        <p:nvSpPr>
          <p:cNvPr id="301063" name="Rectangle 7"/>
          <p:cNvSpPr>
            <a:spLocks noChangeArrowheads="1"/>
          </p:cNvSpPr>
          <p:nvPr/>
        </p:nvSpPr>
        <p:spPr bwMode="auto">
          <a:xfrm>
            <a:off x="-47625" y="2549525"/>
            <a:ext cx="9805988" cy="0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fr-CH"/>
          </a:p>
        </p:txBody>
      </p:sp>
      <p:pic>
        <p:nvPicPr>
          <p:cNvPr id="301064" name="Picture 8" descr="Methotrexate"/>
          <p:cNvPicPr>
            <a:picLocks noChangeAspect="1" noChangeArrowheads="1"/>
          </p:cNvPicPr>
          <p:nvPr/>
        </p:nvPicPr>
        <p:blipFill>
          <a:blip r:embed="rId2" cstate="print"/>
          <a:srcRect l="19333" r="20667"/>
          <a:stretch>
            <a:fillRect/>
          </a:stretch>
        </p:blipFill>
        <p:spPr bwMode="auto">
          <a:xfrm>
            <a:off x="8007350" y="990600"/>
            <a:ext cx="1849438" cy="2133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26417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2" name="Rectangle 2" descr="70%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err="1" smtClean="0"/>
              <a:t>Arava</a:t>
            </a:r>
            <a:endParaRPr lang="fr-FR" dirty="0"/>
          </a:p>
        </p:txBody>
      </p:sp>
      <p:sp>
        <p:nvSpPr>
          <p:cNvPr id="302083" name="Rectangle 3" descr="70%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9220200" cy="5257800"/>
          </a:xfrm>
        </p:spPr>
        <p:txBody>
          <a:bodyPr/>
          <a:lstStyle/>
          <a:p>
            <a:pPr marL="342900" indent="-342900"/>
            <a:endParaRPr lang="fr-CH" sz="3200" dirty="0">
              <a:solidFill>
                <a:schemeClr val="tx2"/>
              </a:solidFill>
            </a:endParaRPr>
          </a:p>
          <a:p>
            <a:pPr lvl="1"/>
            <a:r>
              <a:rPr lang="fr-FR" sz="2400" dirty="0" smtClean="0">
                <a:sym typeface="Symbol" pitchFamily="18" charset="2"/>
              </a:rPr>
              <a:t>Mécanismes semblables à ceux du méthotrexate</a:t>
            </a:r>
            <a:endParaRPr lang="fr-CH" sz="2400" dirty="0"/>
          </a:p>
          <a:p>
            <a:pPr marL="742950" lvl="1" indent="-285750"/>
            <a:r>
              <a:rPr lang="fr-CH" sz="2400" dirty="0"/>
              <a:t>Efficace (</a:t>
            </a:r>
            <a:r>
              <a:rPr lang="fr-CH" sz="2400" dirty="0">
                <a:sym typeface="Symbol" pitchFamily="18" charset="2"/>
              </a:rPr>
              <a:t></a:t>
            </a:r>
            <a:r>
              <a:rPr lang="fr-CH" sz="2400" dirty="0"/>
              <a:t> </a:t>
            </a:r>
            <a:r>
              <a:rPr lang="fr-CH" sz="2400" dirty="0" err="1"/>
              <a:t>méthotrexate</a:t>
            </a:r>
            <a:r>
              <a:rPr lang="fr-CH" sz="2400" dirty="0"/>
              <a:t>)</a:t>
            </a:r>
          </a:p>
          <a:p>
            <a:pPr marL="742950" lvl="1" indent="-285750"/>
            <a:r>
              <a:rPr lang="fr-CH" sz="2400" dirty="0" smtClean="0"/>
              <a:t>« Bien toléré »</a:t>
            </a:r>
            <a:endParaRPr lang="fr-CH" sz="2400" dirty="0"/>
          </a:p>
          <a:p>
            <a:pPr marL="742950" lvl="1" indent="-285750"/>
            <a:endParaRPr lang="fr-CH" sz="2400" dirty="0"/>
          </a:p>
        </p:txBody>
      </p:sp>
    </p:spTree>
    <p:extLst>
      <p:ext uri="{BB962C8B-B14F-4D97-AF65-F5344CB8AC3E}">
        <p14:creationId xmlns:p14="http://schemas.microsoft.com/office/powerpoint/2010/main" val="857954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 descr="70%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err="1"/>
              <a:t>Arava</a:t>
            </a:r>
            <a:r>
              <a:rPr lang="fr-FR" baseline="30000" dirty="0"/>
              <a:t>®</a:t>
            </a:r>
            <a:r>
              <a:rPr lang="fr-FR" dirty="0"/>
              <a:t>:</a:t>
            </a:r>
            <a:r>
              <a:rPr lang="fr-FR" baseline="30000" dirty="0"/>
              <a:t> </a:t>
            </a:r>
            <a:r>
              <a:rPr lang="fr-FR" dirty="0"/>
              <a:t>effets secondaires</a:t>
            </a:r>
            <a:endParaRPr lang="fr-FR" baseline="30000" dirty="0"/>
          </a:p>
        </p:txBody>
      </p:sp>
      <p:sp>
        <p:nvSpPr>
          <p:cNvPr id="214019" name="Rectangle 3" descr="70%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dirty="0" smtClean="0"/>
              <a:t>Fréquents</a:t>
            </a:r>
            <a:endParaRPr lang="fr-FR" sz="2800" dirty="0"/>
          </a:p>
          <a:p>
            <a:pPr lvl="1"/>
            <a:r>
              <a:rPr lang="fr-FR" sz="2400" dirty="0"/>
              <a:t>Diarrhées</a:t>
            </a:r>
          </a:p>
          <a:p>
            <a:pPr lvl="1"/>
            <a:r>
              <a:rPr lang="fr-FR" sz="2400" dirty="0"/>
              <a:t>Perte de cheveux</a:t>
            </a:r>
          </a:p>
          <a:p>
            <a:pPr lvl="1"/>
            <a:r>
              <a:rPr lang="fr-FR" sz="2400" dirty="0"/>
              <a:t>Nausées</a:t>
            </a:r>
          </a:p>
          <a:p>
            <a:pPr lvl="1"/>
            <a:r>
              <a:rPr lang="fr-FR" sz="2400" dirty="0"/>
              <a:t>Hypertension</a:t>
            </a:r>
          </a:p>
          <a:p>
            <a:pPr lvl="1"/>
            <a:r>
              <a:rPr lang="fr-FR" sz="2400" dirty="0"/>
              <a:t>Réactions allergiques</a:t>
            </a:r>
          </a:p>
          <a:p>
            <a:pPr lvl="1"/>
            <a:r>
              <a:rPr lang="fr-FR" sz="2400" dirty="0"/>
              <a:t>Perturbations </a:t>
            </a:r>
            <a:r>
              <a:rPr lang="fr-FR" sz="2400" dirty="0" smtClean="0"/>
              <a:t>du foie</a:t>
            </a:r>
          </a:p>
          <a:p>
            <a:pPr lvl="1"/>
            <a:r>
              <a:rPr lang="fr-FR" sz="2400" dirty="0" err="1" smtClean="0"/>
              <a:t>Polyneuropathies</a:t>
            </a:r>
            <a:r>
              <a:rPr lang="fr-FR" sz="2400" dirty="0" smtClean="0"/>
              <a:t> (perte de sensibilité – fourmillements – douleurs des </a:t>
            </a:r>
            <a:r>
              <a:rPr lang="fr-FR" sz="2400" dirty="0" err="1" smtClean="0"/>
              <a:t>extrêmités</a:t>
            </a:r>
            <a:r>
              <a:rPr lang="fr-FR" sz="2400" dirty="0" smtClean="0"/>
              <a:t>)</a:t>
            </a:r>
            <a:endParaRPr lang="fr-FR" sz="2800" dirty="0"/>
          </a:p>
          <a:p>
            <a:r>
              <a:rPr lang="fr-FR" sz="2800" dirty="0"/>
              <a:t>Rares</a:t>
            </a:r>
          </a:p>
          <a:p>
            <a:pPr lvl="1"/>
            <a:r>
              <a:rPr lang="fr-FR" sz="2400" dirty="0"/>
              <a:t>Infections</a:t>
            </a:r>
          </a:p>
          <a:p>
            <a:pPr lvl="1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143340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 descr="70%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Autres immunosuppresseurs classiques</a:t>
            </a:r>
            <a:endParaRPr lang="fr-FR" baseline="30000" dirty="0"/>
          </a:p>
        </p:txBody>
      </p:sp>
      <p:sp>
        <p:nvSpPr>
          <p:cNvPr id="214019" name="Rectangle 3" descr="70%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sz="2800" dirty="0" err="1" smtClean="0"/>
              <a:t>Imurek</a:t>
            </a:r>
            <a:endParaRPr lang="fr-FR" sz="2800" dirty="0" smtClean="0"/>
          </a:p>
          <a:p>
            <a:pPr lvl="1"/>
            <a:r>
              <a:rPr lang="fr-FR" sz="2400" dirty="0" smtClean="0"/>
              <a:t>Très souvent utile</a:t>
            </a:r>
          </a:p>
          <a:p>
            <a:pPr lvl="1"/>
            <a:r>
              <a:rPr lang="fr-FR" sz="2400" dirty="0" err="1" smtClean="0"/>
              <a:t>Utiisable</a:t>
            </a:r>
            <a:r>
              <a:rPr lang="fr-FR" sz="2400" smtClean="0"/>
              <a:t> pendant </a:t>
            </a:r>
            <a:r>
              <a:rPr lang="fr-FR" sz="2400" dirty="0" smtClean="0"/>
              <a:t>la grossesse</a:t>
            </a:r>
          </a:p>
          <a:p>
            <a:endParaRPr lang="fr-FR" sz="2800" dirty="0"/>
          </a:p>
          <a:p>
            <a:r>
              <a:rPr lang="fr-FR" sz="2800" dirty="0" smtClean="0"/>
              <a:t>CellCept</a:t>
            </a:r>
          </a:p>
          <a:p>
            <a:pPr lvl="1"/>
            <a:r>
              <a:rPr lang="fr-FR" sz="2000" dirty="0" smtClean="0"/>
              <a:t>Expérimental mais prometteur</a:t>
            </a:r>
            <a:endParaRPr lang="fr-FR" sz="2000" dirty="0"/>
          </a:p>
          <a:p>
            <a:pPr lvl="1">
              <a:buNone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0460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4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Anti-TNFs</a:t>
            </a:r>
            <a:endParaRPr lang="fr-FR" dirty="0"/>
          </a:p>
        </p:txBody>
      </p:sp>
      <p:sp>
        <p:nvSpPr>
          <p:cNvPr id="1824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828800"/>
            <a:ext cx="6019800" cy="4298950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fr-FR" dirty="0"/>
              <a:t>Généralement très </a:t>
            </a:r>
            <a:r>
              <a:rPr lang="fr-FR" dirty="0" smtClean="0"/>
              <a:t>efficaces dans la polyarthrite</a:t>
            </a:r>
            <a:endParaRPr lang="fr-FR" dirty="0"/>
          </a:p>
          <a:p>
            <a:pPr>
              <a:lnSpc>
                <a:spcPct val="130000"/>
              </a:lnSpc>
            </a:pPr>
            <a:r>
              <a:rPr lang="fr-FR" dirty="0"/>
              <a:t>Ralentissent ou bloquent la progression des érosions</a:t>
            </a:r>
          </a:p>
          <a:p>
            <a:pPr>
              <a:lnSpc>
                <a:spcPct val="130000"/>
              </a:lnSpc>
            </a:pPr>
            <a:r>
              <a:rPr lang="fr-FR" dirty="0" smtClean="0"/>
              <a:t>Peu efficaces sur le syndrome de </a:t>
            </a:r>
            <a:r>
              <a:rPr lang="fr-FR" dirty="0" err="1" smtClean="0"/>
              <a:t>Sj</a:t>
            </a:r>
            <a:r>
              <a:rPr lang="fr-CH" dirty="0" err="1" smtClean="0"/>
              <a:t>ögren</a:t>
            </a:r>
            <a:endParaRPr lang="fr-FR" dirty="0"/>
          </a:p>
        </p:txBody>
      </p:sp>
      <p:pic>
        <p:nvPicPr>
          <p:cNvPr id="1824774" name="Picture 6" descr="70%"/>
          <p:cNvPicPr>
            <a:picLocks noChangeAspect="1" noChangeArrowheads="1"/>
          </p:cNvPicPr>
          <p:nvPr/>
        </p:nvPicPr>
        <p:blipFill>
          <a:blip r:embed="rId3" cstate="print"/>
          <a:srcRect t="5193" b="7468"/>
          <a:stretch>
            <a:fillRect/>
          </a:stretch>
        </p:blipFill>
        <p:spPr bwMode="auto">
          <a:xfrm>
            <a:off x="5715000" y="2708920"/>
            <a:ext cx="4000500" cy="20272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6876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Autres biologiques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Mabthera (Anti-CD20)</a:t>
            </a:r>
          </a:p>
          <a:p>
            <a:pPr lvl="1"/>
            <a:r>
              <a:rPr lang="fr-CH" dirty="0"/>
              <a:t>Inhibe et tue les lymphocytes B (production d’anticorps)</a:t>
            </a:r>
          </a:p>
          <a:p>
            <a:pPr lvl="1"/>
            <a:r>
              <a:rPr lang="fr-CH" dirty="0" smtClean="0"/>
              <a:t>Perfusions simples ou doubles tous les 6 à 12 mois</a:t>
            </a:r>
          </a:p>
          <a:p>
            <a:pPr lvl="1"/>
            <a:r>
              <a:rPr lang="fr-CH" dirty="0" smtClean="0"/>
              <a:t>Parfois très </a:t>
            </a:r>
            <a:r>
              <a:rPr lang="fr-CH" dirty="0"/>
              <a:t>efficaces à long terme, notamment sur certaines manifestations </a:t>
            </a:r>
            <a:r>
              <a:rPr lang="fr-CH" dirty="0" smtClean="0"/>
              <a:t>extra-articulaires</a:t>
            </a:r>
          </a:p>
          <a:p>
            <a:pPr lvl="1"/>
            <a:r>
              <a:rPr lang="fr-CH" dirty="0" smtClean="0"/>
              <a:t>Effets parfois retardés</a:t>
            </a:r>
            <a:endParaRPr lang="fr-CH" dirty="0"/>
          </a:p>
          <a:p>
            <a:pPr lvl="1"/>
            <a:r>
              <a:rPr lang="fr-CH" dirty="0" smtClean="0"/>
              <a:t>Effets secondaires</a:t>
            </a:r>
          </a:p>
          <a:p>
            <a:pPr lvl="2"/>
            <a:r>
              <a:rPr lang="fr-CH" dirty="0" smtClean="0"/>
              <a:t>Infections (rares)</a:t>
            </a:r>
          </a:p>
          <a:p>
            <a:pPr lvl="2"/>
            <a:r>
              <a:rPr lang="fr-CH" dirty="0" smtClean="0"/>
              <a:t>Allergies</a:t>
            </a:r>
          </a:p>
          <a:p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23328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Autres biologiques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smtClean="0"/>
              <a:t>Orencia (CTLA4Ig)</a:t>
            </a:r>
          </a:p>
          <a:p>
            <a:pPr lvl="1"/>
            <a:r>
              <a:rPr lang="fr-CH" dirty="0" smtClean="0"/>
              <a:t>Perfusions toutes les 4 semaines</a:t>
            </a:r>
          </a:p>
          <a:p>
            <a:pPr lvl="1"/>
            <a:endParaRPr lang="fr-CH" dirty="0" smtClean="0"/>
          </a:p>
          <a:p>
            <a:pPr lvl="1"/>
            <a:r>
              <a:rPr lang="fr-CH" dirty="0" smtClean="0"/>
              <a:t>Agit lentement !</a:t>
            </a:r>
          </a:p>
          <a:p>
            <a:pPr lvl="1"/>
            <a:endParaRPr lang="fr-CH" dirty="0" smtClean="0"/>
          </a:p>
          <a:p>
            <a:pPr lvl="1"/>
            <a:r>
              <a:rPr lang="fr-CH" dirty="0" smtClean="0"/>
              <a:t>Bien toléré</a:t>
            </a:r>
          </a:p>
          <a:p>
            <a:endParaRPr lang="fr-CH" dirty="0" smtClean="0"/>
          </a:p>
          <a:p>
            <a:pPr>
              <a:buNone/>
            </a:pPr>
            <a:endParaRPr lang="fr-CH" dirty="0" smtClean="0"/>
          </a:p>
        </p:txBody>
      </p:sp>
    </p:spTree>
    <p:extLst>
      <p:ext uri="{BB962C8B-B14F-4D97-AF65-F5344CB8AC3E}">
        <p14:creationId xmlns:p14="http://schemas.microsoft.com/office/powerpoint/2010/main" val="35421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Venus Williams</a:t>
            </a:r>
          </a:p>
        </p:txBody>
      </p:sp>
      <p:pic>
        <p:nvPicPr>
          <p:cNvPr id="1026" name="Picture 2" descr="enus-Williams-Hong-Kong-wave-2009_17494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7" y="1322396"/>
            <a:ext cx="3094903" cy="23226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728864" y="1268760"/>
            <a:ext cx="580377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Venus </a:t>
            </a:r>
            <a:r>
              <a:rPr lang="fr-FR" b="1" dirty="0"/>
              <a:t>Williams </a:t>
            </a:r>
            <a:r>
              <a:rPr lang="fr-FR" b="1" dirty="0" smtClean="0"/>
              <a:t>diagnostiquée </a:t>
            </a:r>
            <a:r>
              <a:rPr lang="fr-FR" b="1" dirty="0"/>
              <a:t>avec le syndrome de Sjögren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r>
              <a:rPr lang="fr-FR" dirty="0"/>
              <a:t>«Je suis vraiment </a:t>
            </a:r>
            <a:r>
              <a:rPr lang="fr-FR" dirty="0" smtClean="0"/>
              <a:t>déçue </a:t>
            </a:r>
            <a:r>
              <a:rPr lang="fr-FR" dirty="0"/>
              <a:t>d'avoir à </a:t>
            </a:r>
            <a:r>
              <a:rPr lang="fr-FR" dirty="0" smtClean="0"/>
              <a:t>me retirer cette </a:t>
            </a:r>
            <a:r>
              <a:rPr lang="fr-FR" dirty="0"/>
              <a:t>année </a:t>
            </a:r>
            <a:r>
              <a:rPr lang="fr-FR" dirty="0" smtClean="0"/>
              <a:t>de l’US </a:t>
            </a:r>
            <a:r>
              <a:rPr lang="fr-FR" dirty="0"/>
              <a:t>Open," </a:t>
            </a:r>
            <a:r>
              <a:rPr lang="fr-FR" dirty="0" smtClean="0"/>
              <a:t>a </a:t>
            </a:r>
            <a:r>
              <a:rPr lang="fr-FR" dirty="0"/>
              <a:t>déclaré </a:t>
            </a:r>
            <a:r>
              <a:rPr lang="fr-FR" dirty="0" smtClean="0"/>
              <a:t>Venus Williams dans </a:t>
            </a:r>
            <a:r>
              <a:rPr lang="fr-FR" dirty="0"/>
              <a:t>un communiqué. «J'ai récemment été </a:t>
            </a:r>
            <a:r>
              <a:rPr lang="fr-FR" dirty="0" smtClean="0"/>
              <a:t>diagnostiquée </a:t>
            </a:r>
            <a:r>
              <a:rPr lang="fr-FR" dirty="0"/>
              <a:t>avec le syndrome de Sjögren, une maladie auto-immune </a:t>
            </a:r>
            <a:r>
              <a:rPr lang="fr-FR" dirty="0" smtClean="0"/>
              <a:t>chronique qui </a:t>
            </a:r>
            <a:r>
              <a:rPr lang="fr-FR" b="1" dirty="0"/>
              <a:t>affecte mon niveau d'énergie et provoque </a:t>
            </a:r>
            <a:r>
              <a:rPr lang="fr-FR" b="1" dirty="0" smtClean="0"/>
              <a:t>de la </a:t>
            </a:r>
            <a:r>
              <a:rPr lang="fr-FR" b="1" dirty="0"/>
              <a:t>fatigue et des douleurs articulaires </a:t>
            </a:r>
            <a:r>
              <a:rPr lang="fr-FR" dirty="0"/>
              <a:t>... </a:t>
            </a:r>
            <a:r>
              <a:rPr lang="fr-FR" b="1" dirty="0"/>
              <a:t>Je suis </a:t>
            </a:r>
            <a:r>
              <a:rPr lang="fr-FR" b="1" dirty="0" smtClean="0"/>
              <a:t>reconnaissante d’enfin avoir un </a:t>
            </a:r>
            <a:r>
              <a:rPr lang="fr-FR" b="1" dirty="0"/>
              <a:t>diagnostic </a:t>
            </a:r>
            <a:r>
              <a:rPr lang="fr-FR" dirty="0"/>
              <a:t>et </a:t>
            </a:r>
            <a:r>
              <a:rPr lang="fr-FR" dirty="0" smtClean="0"/>
              <a:t>suis </a:t>
            </a:r>
            <a:r>
              <a:rPr lang="fr-FR" dirty="0"/>
              <a:t>maintenant </a:t>
            </a:r>
            <a:r>
              <a:rPr lang="fr-FR" dirty="0" smtClean="0"/>
              <a:t>concentrée </a:t>
            </a:r>
            <a:r>
              <a:rPr lang="fr-FR" dirty="0"/>
              <a:t>sur </a:t>
            </a:r>
            <a:r>
              <a:rPr lang="fr-FR" dirty="0" smtClean="0"/>
              <a:t>la possibilité d’aller mieux </a:t>
            </a:r>
            <a:r>
              <a:rPr lang="fr-FR" dirty="0"/>
              <a:t>et </a:t>
            </a:r>
            <a:r>
              <a:rPr lang="fr-FR" dirty="0" smtClean="0"/>
              <a:t>bientôt revenir sur les courts. »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>Venus Williams dans USA </a:t>
            </a:r>
            <a:r>
              <a:rPr lang="fr-FR" dirty="0" err="1" smtClean="0"/>
              <a:t>Today</a:t>
            </a:r>
            <a:r>
              <a:rPr lang="fr-FR" dirty="0" smtClean="0"/>
              <a:t>, 2011.</a:t>
            </a:r>
            <a:endParaRPr lang="fr-FR" dirty="0">
              <a:effectLst/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6122715" y="5085184"/>
            <a:ext cx="8691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9600" dirty="0" smtClean="0">
                <a:solidFill>
                  <a:schemeClr val="tx2"/>
                </a:solidFill>
              </a:rPr>
              <a:t>?</a:t>
            </a:r>
            <a:endParaRPr lang="fr-FR" sz="9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601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H" dirty="0" smtClean="0"/>
              <a:t>Autres biologiques</a:t>
            </a:r>
            <a:endParaRPr lang="fr-CH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H" dirty="0" err="1" smtClean="0"/>
              <a:t>Actemra</a:t>
            </a:r>
            <a:r>
              <a:rPr lang="fr-CH" dirty="0" smtClean="0"/>
              <a:t> (Anti-IL-6) ?</a:t>
            </a:r>
          </a:p>
          <a:p>
            <a:pPr>
              <a:buNone/>
            </a:pPr>
            <a:endParaRPr lang="fr-CH" dirty="0" smtClean="0"/>
          </a:p>
          <a:p>
            <a:endParaRPr lang="fr-CH" dirty="0" smtClean="0"/>
          </a:p>
          <a:p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434162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Manifestations neurologiques du SS</a:t>
            </a:r>
          </a:p>
        </p:txBody>
      </p:sp>
      <p:sp>
        <p:nvSpPr>
          <p:cNvPr id="46082" name="Espace réservé du contenu 2"/>
          <p:cNvSpPr>
            <a:spLocks noGrp="1"/>
          </p:cNvSpPr>
          <p:nvPr>
            <p:ph idx="1"/>
          </p:nvPr>
        </p:nvSpPr>
        <p:spPr>
          <a:xfrm>
            <a:off x="488950" y="1371600"/>
            <a:ext cx="9212263" cy="4865712"/>
          </a:xfrm>
        </p:spPr>
        <p:txBody>
          <a:bodyPr/>
          <a:lstStyle/>
          <a:p>
            <a:r>
              <a:rPr lang="fr-FR" sz="2800" dirty="0" smtClean="0">
                <a:ea typeface="ＭＳ Ｐゴシック"/>
                <a:cs typeface="ＭＳ Ｐゴシック"/>
              </a:rPr>
              <a:t>Polyneuropathies</a:t>
            </a: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douleurs</a:t>
            </a:r>
          </a:p>
          <a:p>
            <a:r>
              <a:rPr lang="fr-FR" sz="2800" dirty="0" smtClean="0">
                <a:ea typeface="ＭＳ Ｐゴシック"/>
                <a:cs typeface="ＭＳ Ｐゴシック"/>
              </a:rPr>
              <a:t>Méningites</a:t>
            </a:r>
            <a:endParaRPr lang="fr-FR" sz="2800" dirty="0">
              <a:ea typeface="ＭＳ Ｐゴシック"/>
              <a:cs typeface="ＭＳ Ｐゴシック"/>
            </a:endParaRPr>
          </a:p>
          <a:p>
            <a:r>
              <a:rPr lang="fr-FR" sz="2800" dirty="0" err="1" smtClean="0">
                <a:ea typeface="ＭＳ Ｐゴシック"/>
                <a:cs typeface="ＭＳ Ｐゴシック"/>
              </a:rPr>
              <a:t>Sympt</a:t>
            </a:r>
            <a:r>
              <a:rPr lang="fr-CH" sz="2800" dirty="0" err="1" smtClean="0">
                <a:ea typeface="ＭＳ Ｐゴシック"/>
                <a:cs typeface="ＭＳ Ｐゴシック"/>
              </a:rPr>
              <a:t>ômes</a:t>
            </a:r>
            <a:r>
              <a:rPr lang="fr-CH" sz="2800" dirty="0" smtClean="0">
                <a:ea typeface="ＭＳ Ｐゴシック"/>
                <a:cs typeface="ＭＳ Ｐゴシック"/>
              </a:rPr>
              <a:t> cérébraux</a:t>
            </a:r>
            <a:endParaRPr lang="fr-FR" sz="2800" dirty="0" smtClean="0">
              <a:ea typeface="ＭＳ Ｐゴシック"/>
              <a:cs typeface="ＭＳ Ｐゴシック"/>
            </a:endParaRP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Chorée</a:t>
            </a: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Dépressions</a:t>
            </a: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Syndromes </a:t>
            </a:r>
            <a:r>
              <a:rPr lang="fr-FR" sz="2400" dirty="0" err="1" smtClean="0">
                <a:ea typeface="ＭＳ Ｐゴシック"/>
                <a:cs typeface="ＭＳ Ｐゴシック"/>
              </a:rPr>
              <a:t>démyélinisants</a:t>
            </a:r>
            <a:r>
              <a:rPr lang="fr-FR" sz="2400" dirty="0" smtClean="0">
                <a:ea typeface="ＭＳ Ｐゴシック"/>
                <a:cs typeface="ＭＳ Ｐゴシック"/>
              </a:rPr>
              <a:t> (type sclérose en plaque)</a:t>
            </a:r>
          </a:p>
          <a:p>
            <a:pPr lvl="2"/>
            <a:r>
              <a:rPr lang="fr-FR" sz="2000" dirty="0" smtClean="0">
                <a:ea typeface="ＭＳ Ｐゴシック"/>
                <a:cs typeface="ＭＳ Ｐゴシック"/>
              </a:rPr>
              <a:t>faiblesse</a:t>
            </a: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384675" y="6396038"/>
            <a:ext cx="552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0090"/>
                </a:solidFill>
              </a:rPr>
              <a:t>Segal, Rheum Dis Clin N Am 34 (2008)</a:t>
            </a:r>
          </a:p>
        </p:txBody>
      </p:sp>
    </p:spTree>
    <p:extLst>
      <p:ext uri="{BB962C8B-B14F-4D97-AF65-F5344CB8AC3E}">
        <p14:creationId xmlns:p14="http://schemas.microsoft.com/office/powerpoint/2010/main" val="1164628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Manifestations neurologiques du SS</a:t>
            </a:r>
          </a:p>
        </p:txBody>
      </p:sp>
      <p:sp>
        <p:nvSpPr>
          <p:cNvPr id="46082" name="Espace réservé du contenu 2"/>
          <p:cNvSpPr>
            <a:spLocks noGrp="1"/>
          </p:cNvSpPr>
          <p:nvPr>
            <p:ph idx="1"/>
          </p:nvPr>
        </p:nvSpPr>
        <p:spPr>
          <a:xfrm>
            <a:off x="488950" y="1371600"/>
            <a:ext cx="9212263" cy="4865712"/>
          </a:xfrm>
        </p:spPr>
        <p:txBody>
          <a:bodyPr/>
          <a:lstStyle/>
          <a:p>
            <a:r>
              <a:rPr lang="fr-FR" sz="2800" dirty="0">
                <a:ea typeface="ＭＳ Ｐゴシック"/>
                <a:cs typeface="ＭＳ Ｐゴシック"/>
              </a:rPr>
              <a:t>P</a:t>
            </a:r>
            <a:r>
              <a:rPr lang="fr-FR" sz="2800" dirty="0" smtClean="0">
                <a:ea typeface="ＭＳ Ｐゴシック"/>
                <a:cs typeface="ＭＳ Ｐゴシック"/>
              </a:rPr>
              <a:t>olyneuropathies</a:t>
            </a:r>
          </a:p>
          <a:p>
            <a:r>
              <a:rPr lang="fr-FR" sz="2800" dirty="0" smtClean="0">
                <a:ea typeface="ＭＳ Ｐゴシック"/>
                <a:cs typeface="ＭＳ Ｐゴシック"/>
              </a:rPr>
              <a:t>Méningites</a:t>
            </a:r>
            <a:endParaRPr lang="fr-FR" sz="2800" dirty="0">
              <a:ea typeface="ＭＳ Ｐゴシック"/>
              <a:cs typeface="ＭＳ Ｐゴシック"/>
            </a:endParaRPr>
          </a:p>
          <a:p>
            <a:r>
              <a:rPr lang="fr-FR" sz="2800" dirty="0" err="1" smtClean="0">
                <a:ea typeface="ＭＳ Ｐゴシック"/>
                <a:cs typeface="ＭＳ Ｐゴシック"/>
              </a:rPr>
              <a:t>Sympt</a:t>
            </a:r>
            <a:r>
              <a:rPr lang="fr-CH" sz="2800" dirty="0" err="1" smtClean="0">
                <a:ea typeface="ＭＳ Ｐゴシック"/>
                <a:cs typeface="ＭＳ Ｐゴシック"/>
              </a:rPr>
              <a:t>ômes</a:t>
            </a:r>
            <a:r>
              <a:rPr lang="fr-CH" sz="2800" dirty="0" smtClean="0">
                <a:ea typeface="ＭＳ Ｐゴシック"/>
                <a:cs typeface="ＭＳ Ｐゴシック"/>
              </a:rPr>
              <a:t> cérébraux</a:t>
            </a:r>
            <a:endParaRPr lang="fr-FR" sz="2800" dirty="0" smtClean="0">
              <a:ea typeface="ＭＳ Ｐゴシック"/>
              <a:cs typeface="ＭＳ Ｐゴシック"/>
            </a:endParaRP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Chorée</a:t>
            </a:r>
          </a:p>
          <a:p>
            <a:pPr lvl="1"/>
            <a:r>
              <a:rPr lang="fr-FR" sz="2400" dirty="0" smtClean="0">
                <a:ea typeface="ＭＳ Ｐゴシック"/>
                <a:cs typeface="ＭＳ Ｐゴシック"/>
              </a:rPr>
              <a:t>Dépressions</a:t>
            </a:r>
          </a:p>
          <a:p>
            <a:pPr lvl="1"/>
            <a:r>
              <a:rPr lang="fr-FR" sz="2400" dirty="0">
                <a:ea typeface="ＭＳ Ｐゴシック"/>
                <a:cs typeface="ＭＳ Ｐゴシック"/>
              </a:rPr>
              <a:t>Syndromes </a:t>
            </a:r>
            <a:r>
              <a:rPr lang="fr-FR" sz="2400" dirty="0" err="1">
                <a:ea typeface="ＭＳ Ｐゴシック"/>
                <a:cs typeface="ＭＳ Ｐゴシック"/>
              </a:rPr>
              <a:t>démyélinisants</a:t>
            </a:r>
            <a:r>
              <a:rPr lang="fr-FR" sz="2400" dirty="0">
                <a:ea typeface="ＭＳ Ｐゴシック"/>
                <a:cs typeface="ＭＳ Ｐゴシック"/>
              </a:rPr>
              <a:t> (type sclérose en plaque)</a:t>
            </a:r>
          </a:p>
          <a:p>
            <a:pPr lvl="2"/>
            <a:r>
              <a:rPr lang="fr-FR" sz="2000" dirty="0">
                <a:ea typeface="ＭＳ Ｐゴシック"/>
                <a:cs typeface="ＭＳ Ｐゴシック"/>
              </a:rPr>
              <a:t>faiblesse</a:t>
            </a:r>
          </a:p>
          <a:p>
            <a:endParaRPr lang="fr-FR" sz="2400" dirty="0">
              <a:solidFill>
                <a:srgbClr val="FF0000"/>
              </a:solidFill>
              <a:ea typeface="ＭＳ Ｐゴシック"/>
              <a:cs typeface="ＭＳ Ｐゴシック"/>
            </a:endParaRPr>
          </a:p>
          <a:p>
            <a:r>
              <a:rPr lang="fr-FR" sz="24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Immunosuppresseurs (</a:t>
            </a:r>
            <a:r>
              <a:rPr lang="fr-FR" sz="2400" dirty="0" err="1" smtClean="0">
                <a:solidFill>
                  <a:srgbClr val="FF0000"/>
                </a:solidFill>
                <a:ea typeface="ＭＳ Ｐゴシック"/>
                <a:cs typeface="ＭＳ Ｐゴシック"/>
              </a:rPr>
              <a:t>Mabthera</a:t>
            </a:r>
            <a:r>
              <a:rPr lang="fr-FR" sz="24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)</a:t>
            </a:r>
          </a:p>
          <a:p>
            <a:r>
              <a:rPr lang="fr-FR" sz="2400" dirty="0" smtClean="0">
                <a:solidFill>
                  <a:srgbClr val="FF0000"/>
                </a:solidFill>
                <a:ea typeface="ＭＳ Ｐゴシック"/>
                <a:cs typeface="ＭＳ Ｐゴシック"/>
              </a:rPr>
              <a:t>Immunoglobulines</a:t>
            </a:r>
            <a:endParaRPr lang="fr-FR" sz="2800" dirty="0" smtClean="0">
              <a:solidFill>
                <a:srgbClr val="FF0000"/>
              </a:solidFill>
              <a:ea typeface="ＭＳ Ｐゴシック"/>
              <a:cs typeface="ＭＳ Ｐゴシック"/>
            </a:endParaRPr>
          </a:p>
        </p:txBody>
      </p:sp>
      <p:sp>
        <p:nvSpPr>
          <p:cNvPr id="46084" name="Rectangle 4"/>
          <p:cNvSpPr>
            <a:spLocks noChangeArrowheads="1"/>
          </p:cNvSpPr>
          <p:nvPr/>
        </p:nvSpPr>
        <p:spPr bwMode="auto">
          <a:xfrm>
            <a:off x="4384675" y="6396038"/>
            <a:ext cx="55213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2400">
                <a:solidFill>
                  <a:srgbClr val="000090"/>
                </a:solidFill>
              </a:rPr>
              <a:t>Segal, Rheum Dis Clin N Am 34 (2008)</a:t>
            </a:r>
          </a:p>
        </p:txBody>
      </p:sp>
    </p:spTree>
    <p:extLst>
      <p:ext uri="{BB962C8B-B14F-4D97-AF65-F5344CB8AC3E}">
        <p14:creationId xmlns:p14="http://schemas.microsoft.com/office/powerpoint/2010/main" val="813488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Traitement de la fatigue</a:t>
            </a:r>
          </a:p>
        </p:txBody>
      </p:sp>
      <p:grpSp>
        <p:nvGrpSpPr>
          <p:cNvPr id="6" name="Grouper 5"/>
          <p:cNvGrpSpPr>
            <a:grpSpLocks/>
          </p:cNvGrpSpPr>
          <p:nvPr/>
        </p:nvGrpSpPr>
        <p:grpSpPr bwMode="auto">
          <a:xfrm>
            <a:off x="2248693" y="1916832"/>
            <a:ext cx="5692775" cy="4471988"/>
            <a:chOff x="1600200" y="1143000"/>
            <a:chExt cx="5692384" cy="4471988"/>
          </a:xfrm>
        </p:grpSpPr>
        <p:pic>
          <p:nvPicPr>
            <p:cNvPr id="7" name="Image 3" descr="fatigue.jpeg"/>
            <p:cNvPicPr>
              <a:picLocks noChangeAspect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133600" y="1143000"/>
              <a:ext cx="5029200" cy="44719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" name="ZoneTexte 4"/>
            <p:cNvSpPr txBox="1">
              <a:spLocks noChangeArrowheads="1"/>
            </p:cNvSpPr>
            <p:nvPr/>
          </p:nvSpPr>
          <p:spPr bwMode="auto">
            <a:xfrm>
              <a:off x="1600200" y="5257800"/>
              <a:ext cx="5692384" cy="33855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fr-FR" sz="1600" b="1"/>
                <a:t>C’est pas encore vendredi!... Mais ça arrive très bientôt 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161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Traitement de la fatigue</a:t>
            </a:r>
          </a:p>
        </p:txBody>
      </p:sp>
      <p:sp>
        <p:nvSpPr>
          <p:cNvPr id="66562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err="1" smtClean="0">
                <a:ea typeface="ＭＳ Ｐゴシック"/>
                <a:cs typeface="ＭＳ Ｐゴシック"/>
              </a:rPr>
              <a:t>Mabthera</a:t>
            </a:r>
            <a:endParaRPr lang="fr-FR" dirty="0" smtClean="0">
              <a:ea typeface="ＭＳ Ｐゴシック"/>
              <a:cs typeface="ＭＳ Ｐゴシック"/>
            </a:endParaRPr>
          </a:p>
          <a:p>
            <a:pPr lvl="1"/>
            <a:r>
              <a:rPr lang="fr-FR" dirty="0" smtClean="0">
                <a:ea typeface="ＭＳ Ｐゴシック"/>
              </a:rPr>
              <a:t>Effets démontrés, mais faibles</a:t>
            </a:r>
          </a:p>
          <a:p>
            <a:pPr lvl="1"/>
            <a:r>
              <a:rPr lang="fr-FR" dirty="0" smtClean="0">
                <a:ea typeface="ＭＳ Ｐゴシック"/>
              </a:rPr>
              <a:t>Chers et potentiellement toxiques à long terme</a:t>
            </a:r>
          </a:p>
          <a:p>
            <a:r>
              <a:rPr lang="fr-FR" dirty="0" smtClean="0">
                <a:ea typeface="ＭＳ Ｐゴシック"/>
                <a:cs typeface="ＭＳ Ｐゴシック"/>
              </a:rPr>
              <a:t>Prednisone à petites doses</a:t>
            </a:r>
          </a:p>
          <a:p>
            <a:r>
              <a:rPr lang="fr-FR" dirty="0" smtClean="0">
                <a:ea typeface="ＭＳ Ｐゴシック"/>
                <a:cs typeface="ＭＳ Ｐゴシック"/>
              </a:rPr>
              <a:t>Traitements dirigés contre l’anxiété ou la douleur (dépression, jambes sans repos, symptômes secs)</a:t>
            </a:r>
          </a:p>
          <a:p>
            <a:pPr lvl="1"/>
            <a:r>
              <a:rPr lang="fr-FR" dirty="0" smtClean="0">
                <a:ea typeface="ＭＳ Ｐゴシック"/>
              </a:rPr>
              <a:t>Conceptuellement efficaces</a:t>
            </a:r>
          </a:p>
          <a:p>
            <a:pPr lvl="1"/>
            <a:r>
              <a:rPr lang="fr-FR" dirty="0" smtClean="0">
                <a:ea typeface="ＭＳ Ｐゴシック"/>
              </a:rPr>
              <a:t>Effets non démontrés</a:t>
            </a:r>
          </a:p>
          <a:p>
            <a:pPr lvl="1"/>
            <a:endParaRPr lang="fr-FR" dirty="0" smtClean="0"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19878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38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Buts</a:t>
            </a:r>
          </a:p>
        </p:txBody>
      </p:sp>
      <p:sp>
        <p:nvSpPr>
          <p:cNvPr id="1680387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355600" y="3657600"/>
            <a:ext cx="8893175" cy="297180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fr-FR" b="1">
              <a:solidFill>
                <a:schemeClr val="tx2"/>
              </a:solidFill>
            </a:endParaRPr>
          </a:p>
          <a:p>
            <a:pPr algn="ctr">
              <a:buFont typeface="Wingdings" pitchFamily="2" charset="2"/>
              <a:buNone/>
            </a:pPr>
            <a:endParaRPr lang="fr-FR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67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Venus Williams</a:t>
            </a:r>
          </a:p>
        </p:txBody>
      </p:sp>
      <p:pic>
        <p:nvPicPr>
          <p:cNvPr id="3074" name="Picture 2" descr="http://www.thesportreview.com/tsr/wp-content/uploads/venus5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6656" y="1772816"/>
            <a:ext cx="630070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1275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Venus Williams</a:t>
            </a:r>
          </a:p>
        </p:txBody>
      </p:sp>
      <p:sp>
        <p:nvSpPr>
          <p:cNvPr id="6" name="Rectangle 5"/>
          <p:cNvSpPr/>
          <p:nvPr/>
        </p:nvSpPr>
        <p:spPr>
          <a:xfrm>
            <a:off x="6897216" y="1772816"/>
            <a:ext cx="26354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3600" b="1" dirty="0" err="1" smtClean="0"/>
              <a:t>Duba</a:t>
            </a:r>
            <a:r>
              <a:rPr lang="fr-CH" sz="3600" b="1" dirty="0" err="1" smtClean="0"/>
              <a:t>ï</a:t>
            </a:r>
            <a:r>
              <a:rPr lang="fr-CH" sz="3600" b="1" dirty="0" smtClean="0"/>
              <a:t> 2014</a:t>
            </a:r>
            <a:endParaRPr lang="fr-FR" sz="3600" dirty="0">
              <a:effectLst/>
            </a:endParaRPr>
          </a:p>
        </p:txBody>
      </p:sp>
      <p:pic>
        <p:nvPicPr>
          <p:cNvPr id="3074" name="Picture 2" descr="http://www.thesportreview.com/tsr/wp-content/uploads/venus50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488" y="1844824"/>
            <a:ext cx="6300700" cy="4032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0655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Epidemiology of SS</a:t>
            </a:r>
          </a:p>
        </p:txBody>
      </p:sp>
      <p:sp>
        <p:nvSpPr>
          <p:cNvPr id="2662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smtClean="0">
                <a:ea typeface="ＭＳ Ｐゴシック"/>
                <a:cs typeface="ＭＳ Ｐゴシック"/>
              </a:rPr>
              <a:t>Prevalence: 0.6% </a:t>
            </a:r>
          </a:p>
          <a:p>
            <a:r>
              <a:rPr lang="fr-FR" smtClean="0">
                <a:ea typeface="ＭＳ Ｐゴシック"/>
                <a:cs typeface="ＭＳ Ｐゴシック"/>
              </a:rPr>
              <a:t>Female/male ratio: 9/1</a:t>
            </a:r>
          </a:p>
          <a:p>
            <a:r>
              <a:rPr lang="fr-FR" smtClean="0">
                <a:ea typeface="ＭＳ Ｐゴシック"/>
                <a:cs typeface="ＭＳ Ｐゴシック"/>
              </a:rPr>
              <a:t>Percentalge fo Primary SS: ~50%</a:t>
            </a:r>
          </a:p>
        </p:txBody>
      </p:sp>
    </p:spTree>
    <p:extLst>
      <p:ext uri="{BB962C8B-B14F-4D97-AF65-F5344CB8AC3E}">
        <p14:creationId xmlns:p14="http://schemas.microsoft.com/office/powerpoint/2010/main" val="50174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Syndrome de </a:t>
            </a:r>
            <a:r>
              <a:rPr lang="fr-FR" dirty="0" err="1"/>
              <a:t>Sj</a:t>
            </a:r>
            <a:r>
              <a:rPr lang="fr-CH" dirty="0" err="1"/>
              <a:t>ögren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484784"/>
            <a:ext cx="9212263" cy="792113"/>
          </a:xfrm>
        </p:spPr>
        <p:txBody>
          <a:bodyPr/>
          <a:lstStyle/>
          <a:p>
            <a:r>
              <a:rPr lang="fr-FR" smtClean="0"/>
              <a:t>Variable !!!</a:t>
            </a:r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632520" y="2564904"/>
            <a:ext cx="273630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Formes légères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Douleurs modérées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Fatigue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/>
              <a:t>Difficile à distinguer de la fibromyalgie</a:t>
            </a:r>
          </a:p>
          <a:p>
            <a:pPr marL="285750" indent="-285750">
              <a:buFont typeface="Arial" charset="0"/>
              <a:buChar char="•"/>
            </a:pP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3728864" y="2564904"/>
            <a:ext cx="2095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rgbClr val="FFAB94"/>
                </a:solidFill>
              </a:rPr>
              <a:t>Formes Moyennes</a:t>
            </a:r>
            <a:endParaRPr lang="fr-FR" dirty="0">
              <a:solidFill>
                <a:srgbClr val="FFAB94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6249145" y="2564904"/>
            <a:ext cx="34409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rgbClr val="C00000"/>
                </a:solidFill>
              </a:rPr>
              <a:t>Formes sévères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Sécheresse majeure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Arthralgies-arthrites</a:t>
            </a:r>
            <a:endParaRPr lang="fr-FR" dirty="0">
              <a:solidFill>
                <a:srgbClr val="C00000"/>
              </a:solidFill>
            </a:endParaRP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Fatigue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Myalgies-myosites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Atteintes neurologiques périphériques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Atteintes neurologiques centrales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Dysfonctions </a:t>
            </a:r>
            <a:r>
              <a:rPr lang="fr-FR" dirty="0" err="1" smtClean="0">
                <a:solidFill>
                  <a:srgbClr val="C00000"/>
                </a:solidFill>
              </a:rPr>
              <a:t>thyro</a:t>
            </a:r>
            <a:r>
              <a:rPr lang="fr-CH" dirty="0" err="1" smtClean="0">
                <a:solidFill>
                  <a:srgbClr val="C00000"/>
                </a:solidFill>
              </a:rPr>
              <a:t>ï</a:t>
            </a:r>
            <a:r>
              <a:rPr lang="fr-FR" dirty="0" smtClean="0">
                <a:solidFill>
                  <a:srgbClr val="C00000"/>
                </a:solidFill>
              </a:rPr>
              <a:t>des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Purpura/vasculites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Atteintes rénales</a:t>
            </a:r>
          </a:p>
          <a:p>
            <a:pPr marL="285750" indent="-285750">
              <a:buFont typeface="Arial" charset="0"/>
              <a:buChar char="•"/>
            </a:pPr>
            <a:r>
              <a:rPr lang="fr-FR" dirty="0" smtClean="0">
                <a:solidFill>
                  <a:srgbClr val="C00000"/>
                </a:solidFill>
              </a:rPr>
              <a:t>Lymphomes</a:t>
            </a:r>
          </a:p>
          <a:p>
            <a:endParaRPr lang="fr-FR" dirty="0" smtClean="0">
              <a:solidFill>
                <a:srgbClr val="C00000"/>
              </a:solidFill>
            </a:endParaRPr>
          </a:p>
          <a:p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4" name="Flèche vers la droite 3"/>
          <p:cNvSpPr/>
          <p:nvPr/>
        </p:nvSpPr>
        <p:spPr bwMode="auto">
          <a:xfrm>
            <a:off x="704528" y="2132831"/>
            <a:ext cx="8704787" cy="216049"/>
          </a:xfrm>
          <a:prstGeom prst="rightArrow">
            <a:avLst/>
          </a:prstGeom>
          <a:solidFill>
            <a:srgbClr val="FF0000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5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Syndrome de </a:t>
            </a:r>
            <a:r>
              <a:rPr lang="fr-FR" dirty="0" err="1"/>
              <a:t>Sj</a:t>
            </a:r>
            <a:r>
              <a:rPr lang="fr-CH" dirty="0" err="1"/>
              <a:t>ögren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8950" y="1484784"/>
            <a:ext cx="9212263" cy="4968552"/>
          </a:xfrm>
        </p:spPr>
        <p:txBody>
          <a:bodyPr/>
          <a:lstStyle/>
          <a:p>
            <a:r>
              <a:rPr lang="fr-FR" dirty="0" smtClean="0"/>
              <a:t>Variable !!!</a:t>
            </a:r>
          </a:p>
          <a:p>
            <a:pPr lvl="1"/>
            <a:r>
              <a:rPr lang="fr-FR" dirty="0" smtClean="0"/>
              <a:t>Isolé (syndrome de </a:t>
            </a:r>
            <a:r>
              <a:rPr lang="fr-FR" dirty="0" err="1" smtClean="0"/>
              <a:t>Sj</a:t>
            </a:r>
            <a:r>
              <a:rPr lang="fr-CH" dirty="0" err="1" smtClean="0"/>
              <a:t>ögren</a:t>
            </a:r>
            <a:r>
              <a:rPr lang="fr-CH" dirty="0" smtClean="0"/>
              <a:t> primaire)</a:t>
            </a:r>
          </a:p>
          <a:p>
            <a:pPr lvl="1"/>
            <a:r>
              <a:rPr lang="fr-CH" dirty="0" smtClean="0"/>
              <a:t>Associé à une autre maladie </a:t>
            </a:r>
            <a:r>
              <a:rPr lang="fr-FR" dirty="0"/>
              <a:t>(syndrome de </a:t>
            </a:r>
            <a:r>
              <a:rPr lang="fr-FR" dirty="0" err="1"/>
              <a:t>Sj</a:t>
            </a:r>
            <a:r>
              <a:rPr lang="fr-CH" dirty="0" err="1"/>
              <a:t>ögren</a:t>
            </a:r>
            <a:r>
              <a:rPr lang="fr-CH" dirty="0"/>
              <a:t> </a:t>
            </a:r>
            <a:r>
              <a:rPr lang="fr-CH" dirty="0" smtClean="0"/>
              <a:t>secondaire)</a:t>
            </a:r>
          </a:p>
          <a:p>
            <a:pPr lvl="2"/>
            <a:r>
              <a:rPr lang="fr-FR" dirty="0" smtClean="0"/>
              <a:t>Polyarthrite </a:t>
            </a:r>
            <a:r>
              <a:rPr lang="fr-FR" dirty="0" err="1" smtClean="0"/>
              <a:t>rhumato</a:t>
            </a:r>
            <a:r>
              <a:rPr lang="fr-CH" dirty="0" err="1" smtClean="0"/>
              <a:t>ïde</a:t>
            </a:r>
            <a:endParaRPr lang="fr-CH" dirty="0" smtClean="0"/>
          </a:p>
          <a:p>
            <a:pPr lvl="2"/>
            <a:r>
              <a:rPr lang="fr-CH" dirty="0" smtClean="0"/>
              <a:t>Lupus</a:t>
            </a:r>
          </a:p>
          <a:p>
            <a:pPr lvl="2"/>
            <a:r>
              <a:rPr lang="fr-CH" dirty="0" smtClean="0"/>
              <a:t>Polymyosite</a:t>
            </a:r>
          </a:p>
          <a:p>
            <a:pPr lvl="2"/>
            <a:r>
              <a:rPr lang="fr-CH" dirty="0" smtClean="0"/>
              <a:t>Connectivite mixte</a:t>
            </a:r>
          </a:p>
          <a:p>
            <a:pPr lvl="2"/>
            <a:r>
              <a:rPr lang="fr-CH" dirty="0" smtClean="0"/>
              <a:t>Spondylarthrite ?</a:t>
            </a:r>
            <a:endParaRPr lang="fr-CH" dirty="0"/>
          </a:p>
        </p:txBody>
      </p:sp>
    </p:spTree>
    <p:extLst>
      <p:ext uri="{BB962C8B-B14F-4D97-AF65-F5344CB8AC3E}">
        <p14:creationId xmlns:p14="http://schemas.microsoft.com/office/powerpoint/2010/main" val="1631494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Syndrome de </a:t>
            </a:r>
            <a:r>
              <a:rPr lang="fr-FR" dirty="0" err="1" smtClean="0"/>
              <a:t>Sj</a:t>
            </a:r>
            <a:r>
              <a:rPr lang="fr-CH" dirty="0" err="1" smtClean="0"/>
              <a:t>ögren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80792" y="2564904"/>
            <a:ext cx="6587281" cy="2160265"/>
          </a:xfrm>
        </p:spPr>
        <p:txBody>
          <a:bodyPr/>
          <a:lstStyle/>
          <a:p>
            <a:pPr marL="0" indent="0">
              <a:buNone/>
            </a:pPr>
            <a:r>
              <a:rPr lang="fr-FR" sz="4400" smtClean="0"/>
              <a:t>Traitement ?</a:t>
            </a:r>
            <a:endParaRPr lang="fr-FR" sz="4400"/>
          </a:p>
        </p:txBody>
      </p:sp>
    </p:spTree>
    <p:extLst>
      <p:ext uri="{BB962C8B-B14F-4D97-AF65-F5344CB8AC3E}">
        <p14:creationId xmlns:p14="http://schemas.microsoft.com/office/powerpoint/2010/main" val="1358073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usion">
  <a:themeElements>
    <a:clrScheme name="Fusion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Fusion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Fusion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usion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usion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15467</TotalTime>
  <Words>1221</Words>
  <Application>Microsoft Office PowerPoint</Application>
  <PresentationFormat>Format A4 (210 x 297 mm)</PresentationFormat>
  <Paragraphs>304</Paragraphs>
  <Slides>46</Slides>
  <Notes>8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46</vt:i4>
      </vt:variant>
    </vt:vector>
  </HeadingPairs>
  <TitlesOfParts>
    <vt:vector size="47" baseType="lpstr">
      <vt:lpstr>Fusion</vt:lpstr>
      <vt:lpstr>Syndrome de Sjögren</vt:lpstr>
      <vt:lpstr>GOUGEROT - Sjögren</vt:lpstr>
      <vt:lpstr>Syndrome de Sjögren</vt:lpstr>
      <vt:lpstr>Venus Williams</vt:lpstr>
      <vt:lpstr>Venus Williams</vt:lpstr>
      <vt:lpstr>Epidemiology of SS</vt:lpstr>
      <vt:lpstr>Syndrome de Sjögren</vt:lpstr>
      <vt:lpstr>Syndrome de Sjögren</vt:lpstr>
      <vt:lpstr>Syndrome de Sjögren</vt:lpstr>
      <vt:lpstr>Traitement</vt:lpstr>
      <vt:lpstr>Diagnostic différentiel du syndrome sec</vt:lpstr>
      <vt:lpstr>Traitement</vt:lpstr>
      <vt:lpstr>Traitement</vt:lpstr>
      <vt:lpstr>Traitement du syndrome sec</vt:lpstr>
      <vt:lpstr>Traitement de la sécheresse buccale ?</vt:lpstr>
      <vt:lpstr>Traitement de la sécheresse buccale</vt:lpstr>
      <vt:lpstr>Traitement de la sécheresse buccale</vt:lpstr>
      <vt:lpstr>Traitement de la sécheresse Buccale</vt:lpstr>
      <vt:lpstr>Traitement de la sécheresse Buccale</vt:lpstr>
      <vt:lpstr>Traitement de la sécheresse Buccale</vt:lpstr>
      <vt:lpstr>Traitement de la sécheresse oculaire ?</vt:lpstr>
      <vt:lpstr>Traitement de la sécheresse oculaire</vt:lpstr>
      <vt:lpstr>Traitement de la sécheresse oculaire</vt:lpstr>
      <vt:lpstr>Traitement des manifestations extra-glandulaires ?</vt:lpstr>
      <vt:lpstr>Traitement des manifestations extra-glandulaires ?</vt:lpstr>
      <vt:lpstr>Anti-inflammatoires non stéroïdiens</vt:lpstr>
      <vt:lpstr>IPP (oméprazole, pantoprazole etc)</vt:lpstr>
      <vt:lpstr>IPP (oméprazole, pantoprazole etc)</vt:lpstr>
      <vt:lpstr>IPP (oméprazole, pantoprazole etc)</vt:lpstr>
      <vt:lpstr>IPP</vt:lpstr>
      <vt:lpstr>Corticostéroïdes (prednisone)</vt:lpstr>
      <vt:lpstr>Methotrexate</vt:lpstr>
      <vt:lpstr>Intolérance au méthotrexate</vt:lpstr>
      <vt:lpstr>Arava</vt:lpstr>
      <vt:lpstr>Arava®: effets secondaires</vt:lpstr>
      <vt:lpstr>Autres immunosuppresseurs classiques</vt:lpstr>
      <vt:lpstr>Anti-TNFs</vt:lpstr>
      <vt:lpstr>Autres biologiques</vt:lpstr>
      <vt:lpstr>Autres biologiques</vt:lpstr>
      <vt:lpstr>Autres biologiques</vt:lpstr>
      <vt:lpstr>Manifestations neurologiques du SS</vt:lpstr>
      <vt:lpstr>Manifestations neurologiques du SS</vt:lpstr>
      <vt:lpstr>Traitement de la fatigue</vt:lpstr>
      <vt:lpstr>Traitement de la fatigue</vt:lpstr>
      <vt:lpstr>Buts</vt:lpstr>
      <vt:lpstr>Venus Williams</vt:lpstr>
    </vt:vector>
  </TitlesOfParts>
  <Company>Pierre-André Guerne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Chondrocalcinose sévère</dc:title>
  <dc:creator>Alice Grosjean</dc:creator>
  <cp:lastModifiedBy>Alice Grosjean</cp:lastModifiedBy>
  <cp:revision>316</cp:revision>
  <cp:lastPrinted>2008-03-03T13:41:46Z</cp:lastPrinted>
  <dcterms:modified xsi:type="dcterms:W3CDTF">2016-05-25T11:36:36Z</dcterms:modified>
</cp:coreProperties>
</file>